
<file path=[Content_Types].xml><?xml version="1.0" encoding="utf-8"?>
<Types xmlns="http://schemas.openxmlformats.org/package/2006/content-types">
  <Default Extension="docx" ContentType="application/vnd.openxmlformats-officedocument.wordprocessingml.documen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303" r:id="rId2"/>
    <p:sldId id="321" r:id="rId3"/>
    <p:sldId id="302" r:id="rId4"/>
    <p:sldId id="309" r:id="rId5"/>
    <p:sldId id="307" r:id="rId6"/>
    <p:sldId id="322" r:id="rId7"/>
    <p:sldId id="320" r:id="rId8"/>
    <p:sldId id="332" r:id="rId9"/>
    <p:sldId id="333" r:id="rId10"/>
    <p:sldId id="256" r:id="rId11"/>
    <p:sldId id="257" r:id="rId12"/>
    <p:sldId id="258" r:id="rId13"/>
    <p:sldId id="281" r:id="rId14"/>
    <p:sldId id="280" r:id="rId15"/>
    <p:sldId id="282" r:id="rId16"/>
    <p:sldId id="283" r:id="rId17"/>
    <p:sldId id="284" r:id="rId18"/>
    <p:sldId id="291" r:id="rId19"/>
    <p:sldId id="285" r:id="rId20"/>
    <p:sldId id="286" r:id="rId21"/>
    <p:sldId id="287" r:id="rId22"/>
    <p:sldId id="289" r:id="rId23"/>
    <p:sldId id="288" r:id="rId24"/>
    <p:sldId id="290" r:id="rId25"/>
    <p:sldId id="334" r:id="rId26"/>
    <p:sldId id="260" r:id="rId27"/>
    <p:sldId id="337" r:id="rId28"/>
    <p:sldId id="306" r:id="rId29"/>
    <p:sldId id="305" r:id="rId30"/>
    <p:sldId id="262" r:id="rId31"/>
    <p:sldId id="263" r:id="rId32"/>
    <p:sldId id="264" r:id="rId33"/>
    <p:sldId id="265" r:id="rId34"/>
    <p:sldId id="266" r:id="rId35"/>
    <p:sldId id="267" r:id="rId36"/>
    <p:sldId id="338" r:id="rId37"/>
    <p:sldId id="268" r:id="rId38"/>
    <p:sldId id="269" r:id="rId39"/>
    <p:sldId id="270" r:id="rId40"/>
    <p:sldId id="271" r:id="rId41"/>
    <p:sldId id="272" r:id="rId42"/>
    <p:sldId id="318" r:id="rId43"/>
    <p:sldId id="319" r:id="rId44"/>
    <p:sldId id="335" r:id="rId45"/>
    <p:sldId id="293" r:id="rId46"/>
    <p:sldId id="294" r:id="rId47"/>
    <p:sldId id="295" r:id="rId48"/>
    <p:sldId id="296" r:id="rId49"/>
    <p:sldId id="297" r:id="rId50"/>
    <p:sldId id="298" r:id="rId51"/>
    <p:sldId id="299" r:id="rId52"/>
    <p:sldId id="300" r:id="rId53"/>
    <p:sldId id="301" r:id="rId54"/>
    <p:sldId id="324" r:id="rId55"/>
    <p:sldId id="336" r:id="rId56"/>
  </p:sldIdLst>
  <p:sldSz cx="9144000" cy="6858000" type="screen4x3"/>
  <p:notesSz cx="6881813" cy="10002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87" autoAdjust="0"/>
    <p:restoredTop sz="85593" autoAdjust="0"/>
  </p:normalViewPr>
  <p:slideViewPr>
    <p:cSldViewPr snapToGrid="0" snapToObjects="1">
      <p:cViewPr varScale="1">
        <p:scale>
          <a:sx n="76" d="100"/>
          <a:sy n="76" d="100"/>
        </p:scale>
        <p:origin x="176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US"/>
          </a:p>
        </p:txBody>
      </p:sp>
      <p:sp>
        <p:nvSpPr>
          <p:cNvPr id="3" name="Date Placeholder 2"/>
          <p:cNvSpPr>
            <a:spLocks noGrp="1"/>
          </p:cNvSpPr>
          <p:nvPr>
            <p:ph type="dt" idx="1"/>
          </p:nvPr>
        </p:nvSpPr>
        <p:spPr>
          <a:xfrm>
            <a:off x="3898102" y="0"/>
            <a:ext cx="2982119" cy="500142"/>
          </a:xfrm>
          <a:prstGeom prst="rect">
            <a:avLst/>
          </a:prstGeom>
        </p:spPr>
        <p:txBody>
          <a:bodyPr vert="horz" lIns="96478" tIns="48239" rIns="96478" bIns="48239" rtlCol="0"/>
          <a:lstStyle>
            <a:lvl1pPr algn="r">
              <a:defRPr sz="1300"/>
            </a:lvl1pPr>
          </a:lstStyle>
          <a:p>
            <a:fld id="{F4C3E350-23B9-5D4C-8573-4C7C8DFA6EE0}" type="datetimeFigureOut">
              <a:rPr lang="en-US" smtClean="0"/>
              <a:t>2/15/19</a:t>
            </a:fld>
            <a:endParaRPr lang="en-US"/>
          </a:p>
        </p:txBody>
      </p:sp>
      <p:sp>
        <p:nvSpPr>
          <p:cNvPr id="4" name="Slide Image Placeholder 3"/>
          <p:cNvSpPr>
            <a:spLocks noGrp="1" noRot="1" noChangeAspect="1"/>
          </p:cNvSpPr>
          <p:nvPr>
            <p:ph type="sldImg" idx="2"/>
          </p:nvPr>
        </p:nvSpPr>
        <p:spPr>
          <a:xfrm>
            <a:off x="942975" y="750888"/>
            <a:ext cx="4997450" cy="3749675"/>
          </a:xfrm>
          <a:prstGeom prst="rect">
            <a:avLst/>
          </a:prstGeom>
          <a:noFill/>
          <a:ln w="12700">
            <a:solidFill>
              <a:prstClr val="black"/>
            </a:solidFill>
          </a:ln>
        </p:spPr>
        <p:txBody>
          <a:bodyPr vert="horz" lIns="96478" tIns="48239" rIns="96478" bIns="48239" rtlCol="0" anchor="ctr"/>
          <a:lstStyle/>
          <a:p>
            <a:endParaRPr lang="en-US"/>
          </a:p>
        </p:txBody>
      </p:sp>
      <p:sp>
        <p:nvSpPr>
          <p:cNvPr id="5" name="Notes Placeholder 4"/>
          <p:cNvSpPr>
            <a:spLocks noGrp="1"/>
          </p:cNvSpPr>
          <p:nvPr>
            <p:ph type="body" sz="quarter" idx="3"/>
          </p:nvPr>
        </p:nvSpPr>
        <p:spPr>
          <a:xfrm>
            <a:off x="688182" y="4751348"/>
            <a:ext cx="5505450" cy="4501277"/>
          </a:xfrm>
          <a:prstGeom prst="rect">
            <a:avLst/>
          </a:prstGeom>
        </p:spPr>
        <p:txBody>
          <a:bodyPr vert="horz" lIns="96478" tIns="48239" rIns="96478" bIns="4823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00960"/>
            <a:ext cx="2982119" cy="500142"/>
          </a:xfrm>
          <a:prstGeom prst="rect">
            <a:avLst/>
          </a:prstGeom>
        </p:spPr>
        <p:txBody>
          <a:bodyPr vert="horz" lIns="96478" tIns="48239" rIns="96478" bIns="48239" rtlCol="0" anchor="b"/>
          <a:lstStyle>
            <a:lvl1pPr algn="l">
              <a:defRPr sz="1300"/>
            </a:lvl1pPr>
          </a:lstStyle>
          <a:p>
            <a:endParaRPr lang="en-US"/>
          </a:p>
        </p:txBody>
      </p:sp>
      <p:sp>
        <p:nvSpPr>
          <p:cNvPr id="7" name="Slide Number Placeholder 6"/>
          <p:cNvSpPr>
            <a:spLocks noGrp="1"/>
          </p:cNvSpPr>
          <p:nvPr>
            <p:ph type="sldNum" sz="quarter" idx="5"/>
          </p:nvPr>
        </p:nvSpPr>
        <p:spPr>
          <a:xfrm>
            <a:off x="3898102" y="9500960"/>
            <a:ext cx="2982119" cy="500142"/>
          </a:xfrm>
          <a:prstGeom prst="rect">
            <a:avLst/>
          </a:prstGeom>
        </p:spPr>
        <p:txBody>
          <a:bodyPr vert="horz" lIns="96478" tIns="48239" rIns="96478" bIns="48239" rtlCol="0" anchor="b"/>
          <a:lstStyle>
            <a:lvl1pPr algn="r">
              <a:defRPr sz="1300"/>
            </a:lvl1pPr>
          </a:lstStyle>
          <a:p>
            <a:fld id="{0D80C28E-D9EE-8741-8D03-9CBB90A0637F}" type="slidenum">
              <a:rPr lang="en-US" smtClean="0"/>
              <a:t>‹#›</a:t>
            </a:fld>
            <a:endParaRPr lang="en-US"/>
          </a:p>
        </p:txBody>
      </p:sp>
    </p:spTree>
    <p:extLst>
      <p:ext uri="{BB962C8B-B14F-4D97-AF65-F5344CB8AC3E}">
        <p14:creationId xmlns:p14="http://schemas.microsoft.com/office/powerpoint/2010/main" val="10691669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ahead – getting everything straight in your head and trying to avoid last</a:t>
            </a:r>
            <a:r>
              <a:rPr lang="en-US" baseline="0" dirty="0"/>
              <a:t> minute panics</a:t>
            </a:r>
          </a:p>
          <a:p>
            <a:endParaRPr lang="en-US" baseline="0" dirty="0"/>
          </a:p>
          <a:p>
            <a:r>
              <a:rPr lang="en-US" baseline="0" dirty="0"/>
              <a:t>Hope to cope with stress and positively channel your nerves</a:t>
            </a:r>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5</a:t>
            </a:fld>
            <a:endParaRPr lang="en-US"/>
          </a:p>
        </p:txBody>
      </p:sp>
    </p:spTree>
    <p:extLst>
      <p:ext uri="{BB962C8B-B14F-4D97-AF65-F5344CB8AC3E}">
        <p14:creationId xmlns:p14="http://schemas.microsoft.com/office/powerpoint/2010/main" val="125361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Practice breathing and relaxation techniques, take some physical exercise; do something different but strongly focused to take your mind temporarily off revision and examinations</a:t>
            </a:r>
          </a:p>
          <a:p>
            <a:pPr lvl="0"/>
            <a:endParaRPr lang="en-US" sz="1300" dirty="0"/>
          </a:p>
          <a:p>
            <a:pPr lvl="0"/>
            <a:endParaRPr lang="en-GB" sz="1300" dirty="0"/>
          </a:p>
          <a:p>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35</a:t>
            </a:fld>
            <a:endParaRPr lang="en-US"/>
          </a:p>
        </p:txBody>
      </p:sp>
    </p:spTree>
    <p:extLst>
      <p:ext uri="{BB962C8B-B14F-4D97-AF65-F5344CB8AC3E}">
        <p14:creationId xmlns:p14="http://schemas.microsoft.com/office/powerpoint/2010/main" val="264418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leave some time and diversion to wind down at the end of the day before you go to bed, so that you are not trying to go to sleep with unanswered thoughts buzzing around in your head.</a:t>
            </a:r>
          </a:p>
          <a:p>
            <a:pPr lvl="0"/>
            <a:r>
              <a:rPr lang="en-US" sz="1300" dirty="0"/>
              <a:t>It can help to</a:t>
            </a:r>
            <a:r>
              <a:rPr lang="en-US" sz="1300" baseline="0" dirty="0"/>
              <a:t> have a note pad beside the bed – is there anything you have to do  tomorrow – write it down so you do not forget it.</a:t>
            </a:r>
            <a:endParaRPr lang="en-US" sz="1300" dirty="0"/>
          </a:p>
          <a:p>
            <a:pPr lvl="0"/>
            <a:r>
              <a:rPr lang="en-US" sz="1300" dirty="0"/>
              <a:t>No phones, social media, films to late in the night</a:t>
            </a:r>
            <a:endParaRPr lang="en-GB" sz="1300" dirty="0"/>
          </a:p>
          <a:p>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37</a:t>
            </a:fld>
            <a:endParaRPr lang="en-US"/>
          </a:p>
        </p:txBody>
      </p:sp>
    </p:spTree>
    <p:extLst>
      <p:ext uri="{BB962C8B-B14F-4D97-AF65-F5344CB8AC3E}">
        <p14:creationId xmlns:p14="http://schemas.microsoft.com/office/powerpoint/2010/main" val="2644185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live a regular and moderate routine; eat, drink and sleep normally and with a healthy routine (YES 8 hours a night is what you should have!), get some exercise, avoid caffeine and sugar and other “energy” supplements</a:t>
            </a:r>
            <a:endParaRPr lang="en-GB" sz="1300" dirty="0"/>
          </a:p>
          <a:p>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38</a:t>
            </a:fld>
            <a:endParaRPr lang="en-US"/>
          </a:p>
        </p:txBody>
      </p:sp>
    </p:spTree>
    <p:extLst>
      <p:ext uri="{BB962C8B-B14F-4D97-AF65-F5344CB8AC3E}">
        <p14:creationId xmlns:p14="http://schemas.microsoft.com/office/powerpoint/2010/main" val="264418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make lists to tick off so that you can identify your progress</a:t>
            </a:r>
            <a:endParaRPr lang="en-GB" sz="1300" dirty="0"/>
          </a:p>
          <a:p>
            <a:pPr lvl="0"/>
            <a:r>
              <a:rPr lang="en-US" sz="1300" dirty="0"/>
              <a:t>Congratulate yourself for what you have achieved</a:t>
            </a:r>
            <a:endParaRPr lang="en-GB" sz="1300" dirty="0"/>
          </a:p>
          <a:p>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39</a:t>
            </a:fld>
            <a:endParaRPr lang="en-US"/>
          </a:p>
        </p:txBody>
      </p:sp>
    </p:spTree>
    <p:extLst>
      <p:ext uri="{BB962C8B-B14F-4D97-AF65-F5344CB8AC3E}">
        <p14:creationId xmlns:p14="http://schemas.microsoft.com/office/powerpoint/2010/main" val="2644185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300" dirty="0"/>
              <a:t>Seek help and use support</a:t>
            </a:r>
          </a:p>
          <a:p>
            <a:pPr lvl="0"/>
            <a:r>
              <a:rPr lang="en-GB" sz="1300" dirty="0"/>
              <a:t>Don’t bury your head in the sand</a:t>
            </a:r>
          </a:p>
          <a:p>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40</a:t>
            </a:fld>
            <a:endParaRPr lang="en-US"/>
          </a:p>
        </p:txBody>
      </p:sp>
    </p:spTree>
    <p:extLst>
      <p:ext uri="{BB962C8B-B14F-4D97-AF65-F5344CB8AC3E}">
        <p14:creationId xmlns:p14="http://schemas.microsoft.com/office/powerpoint/2010/main" val="2644185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41</a:t>
            </a:fld>
            <a:endParaRPr lang="en-US"/>
          </a:p>
        </p:txBody>
      </p:sp>
    </p:spTree>
    <p:extLst>
      <p:ext uri="{BB962C8B-B14F-4D97-AF65-F5344CB8AC3E}">
        <p14:creationId xmlns:p14="http://schemas.microsoft.com/office/powerpoint/2010/main" val="2644185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things you do/remember</a:t>
            </a:r>
            <a:r>
              <a:rPr lang="en-GB" baseline="0" dirty="0"/>
              <a:t> that make you feel good…</a:t>
            </a:r>
            <a:endParaRPr lang="en-GB" dirty="0"/>
          </a:p>
        </p:txBody>
      </p:sp>
      <p:sp>
        <p:nvSpPr>
          <p:cNvPr id="4" name="Slide Number Placeholder 3"/>
          <p:cNvSpPr>
            <a:spLocks noGrp="1"/>
          </p:cNvSpPr>
          <p:nvPr>
            <p:ph type="sldNum" sz="quarter" idx="10"/>
          </p:nvPr>
        </p:nvSpPr>
        <p:spPr/>
        <p:txBody>
          <a:bodyPr/>
          <a:lstStyle/>
          <a:p>
            <a:fld id="{0D80C28E-D9EE-8741-8D03-9CBB90A0637F}" type="slidenum">
              <a:rPr lang="en-US" smtClean="0"/>
              <a:t>42</a:t>
            </a:fld>
            <a:endParaRPr lang="en-US"/>
          </a:p>
        </p:txBody>
      </p:sp>
    </p:spTree>
    <p:extLst>
      <p:ext uri="{BB962C8B-B14F-4D97-AF65-F5344CB8AC3E}">
        <p14:creationId xmlns:p14="http://schemas.microsoft.com/office/powerpoint/2010/main" val="1125075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Complete</a:t>
            </a:r>
            <a:r>
              <a:rPr lang="en-GB" baseline="0" dirty="0"/>
              <a:t> task on p.4 </a:t>
            </a:r>
            <a:endParaRPr lang="en-GB" dirty="0"/>
          </a:p>
        </p:txBody>
      </p:sp>
      <p:sp>
        <p:nvSpPr>
          <p:cNvPr id="4" name="Slide Number Placeholder 3"/>
          <p:cNvSpPr>
            <a:spLocks noGrp="1"/>
          </p:cNvSpPr>
          <p:nvPr>
            <p:ph type="sldNum" sz="quarter" idx="10"/>
          </p:nvPr>
        </p:nvSpPr>
        <p:spPr/>
        <p:txBody>
          <a:bodyPr/>
          <a:lstStyle/>
          <a:p>
            <a:fld id="{0D80C28E-D9EE-8741-8D03-9CBB90A0637F}" type="slidenum">
              <a:rPr lang="en-US" smtClean="0"/>
              <a:t>45</a:t>
            </a:fld>
            <a:endParaRPr lang="en-US"/>
          </a:p>
        </p:txBody>
      </p:sp>
    </p:spTree>
    <p:extLst>
      <p:ext uri="{BB962C8B-B14F-4D97-AF65-F5344CB8AC3E}">
        <p14:creationId xmlns:p14="http://schemas.microsoft.com/office/powerpoint/2010/main" val="48067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p.5 &amp; 6 wont</a:t>
            </a:r>
            <a:r>
              <a:rPr lang="en-GB" baseline="0" dirty="0"/>
              <a:t> be able to fill it all in but can list subjects and then know what to find out.</a:t>
            </a:r>
            <a:endParaRPr lang="en-GB" dirty="0"/>
          </a:p>
        </p:txBody>
      </p:sp>
      <p:sp>
        <p:nvSpPr>
          <p:cNvPr id="4" name="Slide Number Placeholder 3"/>
          <p:cNvSpPr>
            <a:spLocks noGrp="1"/>
          </p:cNvSpPr>
          <p:nvPr>
            <p:ph type="sldNum" sz="quarter" idx="10"/>
          </p:nvPr>
        </p:nvSpPr>
        <p:spPr/>
        <p:txBody>
          <a:bodyPr/>
          <a:lstStyle/>
          <a:p>
            <a:fld id="{0D80C28E-D9EE-8741-8D03-9CBB90A0637F}" type="slidenum">
              <a:rPr lang="en-US" smtClean="0"/>
              <a:t>47</a:t>
            </a:fld>
            <a:endParaRPr lang="en-US"/>
          </a:p>
        </p:txBody>
      </p:sp>
    </p:spTree>
    <p:extLst>
      <p:ext uri="{BB962C8B-B14F-4D97-AF65-F5344CB8AC3E}">
        <p14:creationId xmlns:p14="http://schemas.microsoft.com/office/powerpoint/2010/main" val="3445214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2392">
              <a:defRPr/>
            </a:pPr>
            <a:r>
              <a:rPr lang="en-US" dirty="0"/>
              <a:t>Think about different times for harder tasks (e.g. in the morning). Lower level maintenance tasks can be done when energy levels are low (e.g. straight after school, before meal times or late at night).</a:t>
            </a:r>
            <a:endParaRPr lang="en-GB" dirty="0"/>
          </a:p>
          <a:p>
            <a:endParaRPr lang="en-GB" dirty="0"/>
          </a:p>
          <a:p>
            <a:r>
              <a:rPr lang="en-US" dirty="0"/>
              <a:t>As long as you have planned effectively, this is still possible</a:t>
            </a:r>
          </a:p>
          <a:p>
            <a:endParaRPr lang="en-US" dirty="0"/>
          </a:p>
          <a:p>
            <a:pPr defTabSz="482392">
              <a:defRPr/>
            </a:pPr>
            <a:r>
              <a:rPr lang="en-US" dirty="0"/>
              <a:t>If you haven’t managed to get through what you’ve planned or you have got further than expected, this can have an affect on the medium and longer term plans of your revision.</a:t>
            </a:r>
            <a:endParaRPr lang="en-GB" dirty="0"/>
          </a:p>
          <a:p>
            <a:endParaRPr lang="en-GB" dirty="0"/>
          </a:p>
        </p:txBody>
      </p:sp>
      <p:sp>
        <p:nvSpPr>
          <p:cNvPr id="4" name="Slide Number Placeholder 3"/>
          <p:cNvSpPr>
            <a:spLocks noGrp="1"/>
          </p:cNvSpPr>
          <p:nvPr>
            <p:ph type="sldNum" sz="quarter" idx="10"/>
          </p:nvPr>
        </p:nvSpPr>
        <p:spPr/>
        <p:txBody>
          <a:bodyPr/>
          <a:lstStyle/>
          <a:p>
            <a:fld id="{0D80C28E-D9EE-8741-8D03-9CBB90A0637F}" type="slidenum">
              <a:rPr lang="en-US" smtClean="0"/>
              <a:t>48</a:t>
            </a:fld>
            <a:endParaRPr lang="en-US"/>
          </a:p>
        </p:txBody>
      </p:sp>
    </p:spTree>
    <p:extLst>
      <p:ext uri="{BB962C8B-B14F-4D97-AF65-F5344CB8AC3E}">
        <p14:creationId xmlns:p14="http://schemas.microsoft.com/office/powerpoint/2010/main" val="2837936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Stress</a:t>
            </a:r>
            <a:r>
              <a:rPr lang="en-GB" baseline="0" dirty="0"/>
              <a:t> – a word we hear commonly bandied about – stress is something we need to act – it is important to motivate that we feel the urgency of a situation.  Adrenalin is good to an extent i.e. before a race; a show; a speech.  We expect “nerves” then – not seen as stress. Exams create “nerves” too.   However we do need to get it in perspective.  Too much stress will be counter productive as will not allow clarity of thought or ability to settle.</a:t>
            </a:r>
            <a:endParaRPr lang="en-GB" dirty="0"/>
          </a:p>
        </p:txBody>
      </p:sp>
      <p:sp>
        <p:nvSpPr>
          <p:cNvPr id="4" name="Slide Number Placeholder 3"/>
          <p:cNvSpPr>
            <a:spLocks noGrp="1"/>
          </p:cNvSpPr>
          <p:nvPr>
            <p:ph type="sldNum" sz="quarter" idx="10"/>
          </p:nvPr>
        </p:nvSpPr>
        <p:spPr/>
        <p:txBody>
          <a:bodyPr/>
          <a:lstStyle/>
          <a:p>
            <a:fld id="{0D80C28E-D9EE-8741-8D03-9CBB90A0637F}" type="slidenum">
              <a:rPr lang="en-US" smtClean="0"/>
              <a:t>26</a:t>
            </a:fld>
            <a:endParaRPr lang="en-US"/>
          </a:p>
        </p:txBody>
      </p:sp>
    </p:spTree>
    <p:extLst>
      <p:ext uri="{BB962C8B-B14F-4D97-AF65-F5344CB8AC3E}">
        <p14:creationId xmlns:p14="http://schemas.microsoft.com/office/powerpoint/2010/main" val="163936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Coursework/homework is still happening</a:t>
            </a:r>
            <a:endParaRPr lang="en-GB" sz="2100" dirty="0"/>
          </a:p>
          <a:p>
            <a:pPr lvl="1"/>
            <a:r>
              <a:rPr lang="en-US" dirty="0"/>
              <a:t>School goes on</a:t>
            </a:r>
            <a:endParaRPr lang="en-GB" sz="2100" dirty="0"/>
          </a:p>
          <a:p>
            <a:pPr lvl="1"/>
            <a:r>
              <a:rPr lang="en-US" dirty="0"/>
              <a:t>Some of you have part-time jobs </a:t>
            </a:r>
            <a:r>
              <a:rPr lang="en-US" sz="2100" dirty="0"/>
              <a:t>Long term revision plans need to </a:t>
            </a:r>
            <a:r>
              <a:rPr lang="en-US" sz="2100" dirty="0" err="1"/>
              <a:t>recognise</a:t>
            </a:r>
            <a:r>
              <a:rPr lang="en-US" sz="2100" dirty="0"/>
              <a:t> all of these</a:t>
            </a:r>
          </a:p>
          <a:p>
            <a:pPr lvl="1"/>
            <a:endParaRPr lang="en-US" sz="2100" dirty="0"/>
          </a:p>
          <a:p>
            <a:pPr marL="482392" lvl="1" defTabSz="482392">
              <a:defRPr/>
            </a:pPr>
            <a:r>
              <a:rPr lang="en-US" sz="2100" dirty="0"/>
              <a:t>In order to discover what they are, look over your subject materials in the next few weeks before it’s too late.</a:t>
            </a:r>
            <a:endParaRPr lang="en-GB" sz="1700" dirty="0"/>
          </a:p>
          <a:p>
            <a:pPr lvl="1"/>
            <a:endParaRPr lang="en-GB" sz="2100" dirty="0"/>
          </a:p>
          <a:p>
            <a:endParaRPr lang="en-GB" dirty="0"/>
          </a:p>
        </p:txBody>
      </p:sp>
      <p:sp>
        <p:nvSpPr>
          <p:cNvPr id="4" name="Slide Number Placeholder 3"/>
          <p:cNvSpPr>
            <a:spLocks noGrp="1"/>
          </p:cNvSpPr>
          <p:nvPr>
            <p:ph type="sldNum" sz="quarter" idx="10"/>
          </p:nvPr>
        </p:nvSpPr>
        <p:spPr/>
        <p:txBody>
          <a:bodyPr/>
          <a:lstStyle/>
          <a:p>
            <a:fld id="{0D80C28E-D9EE-8741-8D03-9CBB90A0637F}" type="slidenum">
              <a:rPr lang="en-US" smtClean="0"/>
              <a:t>50</a:t>
            </a:fld>
            <a:endParaRPr lang="en-US"/>
          </a:p>
        </p:txBody>
      </p:sp>
    </p:spTree>
    <p:extLst>
      <p:ext uri="{BB962C8B-B14F-4D97-AF65-F5344CB8AC3E}">
        <p14:creationId xmlns:p14="http://schemas.microsoft.com/office/powerpoint/2010/main" val="282693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51</a:t>
            </a:fld>
            <a:endParaRPr lang="en-US"/>
          </a:p>
        </p:txBody>
      </p:sp>
    </p:spTree>
    <p:extLst>
      <p:ext uri="{BB962C8B-B14F-4D97-AF65-F5344CB8AC3E}">
        <p14:creationId xmlns:p14="http://schemas.microsoft.com/office/powerpoint/2010/main" val="2647598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until May 8</a:t>
            </a:r>
            <a:r>
              <a:rPr lang="en-GB" baseline="30000" dirty="0"/>
              <a:t>th</a:t>
            </a:r>
            <a:r>
              <a:rPr lang="en-GB" dirty="0"/>
              <a:t> but time</a:t>
            </a:r>
            <a:r>
              <a:rPr lang="en-GB" baseline="0" dirty="0"/>
              <a:t> does not stop then, you still have plenty of time then!</a:t>
            </a:r>
            <a:endParaRPr lang="en-GB" dirty="0"/>
          </a:p>
        </p:txBody>
      </p:sp>
      <p:sp>
        <p:nvSpPr>
          <p:cNvPr id="4" name="Slide Number Placeholder 3"/>
          <p:cNvSpPr>
            <a:spLocks noGrp="1"/>
          </p:cNvSpPr>
          <p:nvPr>
            <p:ph type="sldNum" sz="quarter" idx="10"/>
          </p:nvPr>
        </p:nvSpPr>
        <p:spPr/>
        <p:txBody>
          <a:bodyPr/>
          <a:lstStyle/>
          <a:p>
            <a:fld id="{0D80C28E-D9EE-8741-8D03-9CBB90A0637F}" type="slidenum">
              <a:rPr lang="en-US" smtClean="0"/>
              <a:t>53</a:t>
            </a:fld>
            <a:endParaRPr lang="en-US"/>
          </a:p>
        </p:txBody>
      </p:sp>
    </p:spTree>
    <p:extLst>
      <p:ext uri="{BB962C8B-B14F-4D97-AF65-F5344CB8AC3E}">
        <p14:creationId xmlns:p14="http://schemas.microsoft.com/office/powerpoint/2010/main" val="3169275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learn</a:t>
            </a:r>
            <a:r>
              <a:rPr lang="en-US" baseline="0" dirty="0"/>
              <a:t> and work in different ways. Some of us plan in detail in advance, some of us work better under pressure.</a:t>
            </a:r>
          </a:p>
          <a:p>
            <a:r>
              <a:rPr lang="en-US" baseline="0" dirty="0"/>
              <a:t>Some us of will like lists and bullet points in our notes, others will like pictures and diagrams</a:t>
            </a:r>
          </a:p>
          <a:p>
            <a:r>
              <a:rPr lang="en-US" baseline="0" dirty="0"/>
              <a:t>If we had a list of ten words to remember on the board, there would be a different one each of us would forget.</a:t>
            </a:r>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54</a:t>
            </a:fld>
            <a:endParaRPr lang="en-US"/>
          </a:p>
        </p:txBody>
      </p:sp>
    </p:spTree>
    <p:extLst>
      <p:ext uri="{BB962C8B-B14F-4D97-AF65-F5344CB8AC3E}">
        <p14:creationId xmlns:p14="http://schemas.microsoft.com/office/powerpoint/2010/main" val="192259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www.youtube.com</a:t>
            </a:r>
            <a:r>
              <a:rPr lang="en-US" sz="1200" dirty="0"/>
              <a:t>/</a:t>
            </a:r>
            <a:r>
              <a:rPr lang="en-US" sz="1200" dirty="0" err="1"/>
              <a:t>watch?v</a:t>
            </a:r>
            <a:r>
              <a:rPr lang="en-US" sz="1200" dirty="0"/>
              <a:t>=</a:t>
            </a:r>
            <a:r>
              <a:rPr lang="en-US" sz="1200" dirty="0" err="1"/>
              <a:t>hnpQrMqDoqE</a:t>
            </a:r>
            <a:endParaRPr lang="en-US" sz="1200" dirty="0"/>
          </a:p>
          <a:p>
            <a:endParaRPr lang="en-US" dirty="0"/>
          </a:p>
        </p:txBody>
      </p:sp>
      <p:sp>
        <p:nvSpPr>
          <p:cNvPr id="4" name="Slide Number Placeholder 3"/>
          <p:cNvSpPr>
            <a:spLocks noGrp="1"/>
          </p:cNvSpPr>
          <p:nvPr>
            <p:ph type="sldNum" sz="quarter" idx="5"/>
          </p:nvPr>
        </p:nvSpPr>
        <p:spPr/>
        <p:txBody>
          <a:bodyPr/>
          <a:lstStyle/>
          <a:p>
            <a:fld id="{0D80C28E-D9EE-8741-8D03-9CBB90A0637F}" type="slidenum">
              <a:rPr lang="en-US" smtClean="0"/>
              <a:t>27</a:t>
            </a:fld>
            <a:endParaRPr lang="en-US"/>
          </a:p>
        </p:txBody>
      </p:sp>
    </p:spTree>
    <p:extLst>
      <p:ext uri="{BB962C8B-B14F-4D97-AF65-F5344CB8AC3E}">
        <p14:creationId xmlns:p14="http://schemas.microsoft.com/office/powerpoint/2010/main" val="677126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do you fall?  What does this mean?</a:t>
            </a:r>
          </a:p>
          <a:p>
            <a:endParaRPr lang="en-GB" dirty="0"/>
          </a:p>
          <a:p>
            <a:r>
              <a:rPr lang="en-GB" dirty="0"/>
              <a:t>Nothing really – just a self – diagnostic tool to see if you are inclined to worry – I guess you already know!</a:t>
            </a:r>
          </a:p>
        </p:txBody>
      </p:sp>
      <p:sp>
        <p:nvSpPr>
          <p:cNvPr id="4" name="Slide Number Placeholder 3"/>
          <p:cNvSpPr>
            <a:spLocks noGrp="1"/>
          </p:cNvSpPr>
          <p:nvPr>
            <p:ph type="sldNum" sz="quarter" idx="10"/>
          </p:nvPr>
        </p:nvSpPr>
        <p:spPr/>
        <p:txBody>
          <a:bodyPr/>
          <a:lstStyle/>
          <a:p>
            <a:fld id="{0D80C28E-D9EE-8741-8D03-9CBB90A0637F}" type="slidenum">
              <a:rPr lang="en-US" smtClean="0"/>
              <a:t>28</a:t>
            </a:fld>
            <a:endParaRPr lang="en-US"/>
          </a:p>
        </p:txBody>
      </p:sp>
    </p:spTree>
    <p:extLst>
      <p:ext uri="{BB962C8B-B14F-4D97-AF65-F5344CB8AC3E}">
        <p14:creationId xmlns:p14="http://schemas.microsoft.com/office/powerpoint/2010/main" val="150674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a:t>
            </a:r>
            <a:r>
              <a:rPr lang="en-GB" baseline="0" dirty="0"/>
              <a:t> advice…</a:t>
            </a:r>
            <a:endParaRPr lang="en-GB" dirty="0"/>
          </a:p>
        </p:txBody>
      </p:sp>
      <p:sp>
        <p:nvSpPr>
          <p:cNvPr id="4" name="Slide Number Placeholder 3"/>
          <p:cNvSpPr>
            <a:spLocks noGrp="1"/>
          </p:cNvSpPr>
          <p:nvPr>
            <p:ph type="sldNum" sz="quarter" idx="10"/>
          </p:nvPr>
        </p:nvSpPr>
        <p:spPr/>
        <p:txBody>
          <a:bodyPr/>
          <a:lstStyle/>
          <a:p>
            <a:fld id="{0D80C28E-D9EE-8741-8D03-9CBB90A0637F}" type="slidenum">
              <a:rPr lang="en-US" smtClean="0"/>
              <a:t>29</a:t>
            </a:fld>
            <a:endParaRPr lang="en-US"/>
          </a:p>
        </p:txBody>
      </p:sp>
    </p:spTree>
    <p:extLst>
      <p:ext uri="{BB962C8B-B14F-4D97-AF65-F5344CB8AC3E}">
        <p14:creationId xmlns:p14="http://schemas.microsoft.com/office/powerpoint/2010/main" val="1025203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build-up to an examination is a stressful time and stress can be both productive and destructive. You have to ensure that you can </a:t>
            </a:r>
            <a:r>
              <a:rPr lang="en-US" sz="1300" dirty="0" err="1"/>
              <a:t>recognise</a:t>
            </a:r>
            <a:r>
              <a:rPr lang="en-US" sz="1300" dirty="0"/>
              <a:t>, control and use it to your advantage.  </a:t>
            </a:r>
          </a:p>
          <a:p>
            <a:endParaRPr lang="en-US" sz="1300" dirty="0"/>
          </a:p>
          <a:p>
            <a:r>
              <a:rPr lang="en-US" sz="1300" dirty="0"/>
              <a:t>Think about this from before…</a:t>
            </a:r>
            <a:endParaRPr lang="en-GB" sz="1300" dirty="0"/>
          </a:p>
        </p:txBody>
      </p:sp>
      <p:sp>
        <p:nvSpPr>
          <p:cNvPr id="4" name="Slide Number Placeholder 3"/>
          <p:cNvSpPr>
            <a:spLocks noGrp="1"/>
          </p:cNvSpPr>
          <p:nvPr>
            <p:ph type="sldNum" sz="quarter" idx="10"/>
          </p:nvPr>
        </p:nvSpPr>
        <p:spPr/>
        <p:txBody>
          <a:bodyPr/>
          <a:lstStyle/>
          <a:p>
            <a:fld id="{0D80C28E-D9EE-8741-8D03-9CBB90A0637F}" type="slidenum">
              <a:rPr lang="en-US" smtClean="0"/>
              <a:t>31</a:t>
            </a:fld>
            <a:endParaRPr lang="en-US"/>
          </a:p>
        </p:txBody>
      </p:sp>
    </p:spTree>
    <p:extLst>
      <p:ext uri="{BB962C8B-B14F-4D97-AF65-F5344CB8AC3E}">
        <p14:creationId xmlns:p14="http://schemas.microsoft.com/office/powerpoint/2010/main" val="264418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Easier said than done for some people, but all of us have suffered from the destructive elements of stress at some stage! It can show itself in some of the following ways.</a:t>
            </a:r>
            <a:endParaRPr lang="en-GB" sz="1300" dirty="0"/>
          </a:p>
          <a:p>
            <a:pPr lvl="0"/>
            <a:r>
              <a:rPr lang="en-US" sz="1300" dirty="0"/>
              <a:t>Tiredness, irritability, feeling unwell or ill at ease</a:t>
            </a:r>
            <a:endParaRPr lang="en-GB" sz="1300" dirty="0"/>
          </a:p>
          <a:p>
            <a:pPr lvl="0"/>
            <a:r>
              <a:rPr lang="en-US" sz="1300" dirty="0"/>
              <a:t>Loss of appetite, unable to sleep</a:t>
            </a:r>
            <a:endParaRPr lang="en-GB" sz="1300" dirty="0"/>
          </a:p>
          <a:p>
            <a:pPr lvl="0"/>
            <a:r>
              <a:rPr lang="en-US" sz="1300" dirty="0"/>
              <a:t>A constant sense of anxiety and worry</a:t>
            </a:r>
            <a:endParaRPr lang="en-GB" sz="1300" dirty="0"/>
          </a:p>
          <a:p>
            <a:pPr lvl="0"/>
            <a:r>
              <a:rPr lang="en-US" sz="1300" dirty="0"/>
              <a:t>Panic attacks, headaches</a:t>
            </a:r>
            <a:endParaRPr lang="en-GB" sz="1300" dirty="0"/>
          </a:p>
          <a:p>
            <a:pPr lvl="0"/>
            <a:r>
              <a:rPr lang="en-US" sz="1300" dirty="0"/>
              <a:t>Inability to focus, concentrate on or complete tasks</a:t>
            </a:r>
            <a:endParaRPr lang="en-GB" sz="1300" dirty="0"/>
          </a:p>
          <a:p>
            <a:pPr lvl="0"/>
            <a:r>
              <a:rPr lang="en-US" sz="1300" dirty="0"/>
              <a:t>Inertia and sense of paralysis; unable to do what needs to be done, putting things off, avoiding problems</a:t>
            </a:r>
            <a:endParaRPr lang="en-GB" sz="1300" dirty="0"/>
          </a:p>
          <a:p>
            <a:pPr lvl="0"/>
            <a:r>
              <a:rPr lang="en-US" sz="1300" dirty="0"/>
              <a:t>Self-doubt, negative thoughts, giving up</a:t>
            </a:r>
            <a:endParaRPr lang="en-GB" sz="1300" dirty="0"/>
          </a:p>
          <a:p>
            <a:r>
              <a:rPr lang="en-US" sz="1300" dirty="0"/>
              <a:t> </a:t>
            </a:r>
          </a:p>
          <a:p>
            <a:r>
              <a:rPr lang="en-US" sz="1300" dirty="0"/>
              <a:t>Identifying</a:t>
            </a:r>
            <a:r>
              <a:rPr lang="en-US" sz="1300" baseline="0" dirty="0"/>
              <a:t> </a:t>
            </a:r>
            <a:r>
              <a:rPr lang="en-US" sz="1300" dirty="0"/>
              <a:t>the emotion can help you deal with it.</a:t>
            </a:r>
            <a:endParaRPr lang="en-US" dirty="0"/>
          </a:p>
        </p:txBody>
      </p:sp>
      <p:sp>
        <p:nvSpPr>
          <p:cNvPr id="4" name="Slide Number Placeholder 3"/>
          <p:cNvSpPr>
            <a:spLocks noGrp="1"/>
          </p:cNvSpPr>
          <p:nvPr>
            <p:ph type="sldNum" sz="quarter" idx="10"/>
          </p:nvPr>
        </p:nvSpPr>
        <p:spPr/>
        <p:txBody>
          <a:bodyPr/>
          <a:lstStyle/>
          <a:p>
            <a:fld id="{0D80C28E-D9EE-8741-8D03-9CBB90A0637F}" type="slidenum">
              <a:rPr lang="en-US" smtClean="0"/>
              <a:t>32</a:t>
            </a:fld>
            <a:endParaRPr lang="en-US"/>
          </a:p>
        </p:txBody>
      </p:sp>
    </p:spTree>
    <p:extLst>
      <p:ext uri="{BB962C8B-B14F-4D97-AF65-F5344CB8AC3E}">
        <p14:creationId xmlns:p14="http://schemas.microsoft.com/office/powerpoint/2010/main" val="2644185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Are aware of your strengths and weaknesses –</a:t>
            </a:r>
          </a:p>
          <a:p>
            <a:pPr lvl="0"/>
            <a:endParaRPr lang="en-US" sz="1300" dirty="0"/>
          </a:p>
          <a:p>
            <a:pPr lvl="0"/>
            <a:r>
              <a:rPr lang="en-US" sz="1300" dirty="0"/>
              <a:t>Plan</a:t>
            </a:r>
            <a:r>
              <a:rPr lang="en-US" sz="1300" baseline="0" dirty="0"/>
              <a:t> your time and revision to build in these.  Do not avoid the things you find hard – build them in with subjects you find easier or enjoy more.</a:t>
            </a:r>
          </a:p>
          <a:p>
            <a:pPr lvl="0"/>
            <a:endParaRPr lang="en-US" sz="1300" baseline="0" dirty="0"/>
          </a:p>
          <a:p>
            <a:pPr lvl="0"/>
            <a:r>
              <a:rPr lang="en-US" sz="1300" baseline="0" dirty="0"/>
              <a:t>See in long term plan that you can fit everything in</a:t>
            </a:r>
          </a:p>
          <a:p>
            <a:pPr lvl="0"/>
            <a:endParaRPr lang="en-US" sz="1300" baseline="0" dirty="0"/>
          </a:p>
          <a:p>
            <a:pPr lvl="0"/>
            <a:r>
              <a:rPr lang="en-US" sz="1300" baseline="0" dirty="0"/>
              <a:t>Be realistic in both ways – i.e. think about how much time you should spend in an evening.  Allow time to have fun; relax as well as work BUT do not get caught up with saying you are too busy!!</a:t>
            </a:r>
            <a:endParaRPr lang="en-GB" sz="1300" dirty="0"/>
          </a:p>
        </p:txBody>
      </p:sp>
      <p:sp>
        <p:nvSpPr>
          <p:cNvPr id="4" name="Slide Number Placeholder 3"/>
          <p:cNvSpPr>
            <a:spLocks noGrp="1"/>
          </p:cNvSpPr>
          <p:nvPr>
            <p:ph type="sldNum" sz="quarter" idx="10"/>
          </p:nvPr>
        </p:nvSpPr>
        <p:spPr/>
        <p:txBody>
          <a:bodyPr/>
          <a:lstStyle/>
          <a:p>
            <a:fld id="{0D80C28E-D9EE-8741-8D03-9CBB90A0637F}" type="slidenum">
              <a:rPr lang="en-US" smtClean="0"/>
              <a:t>33</a:t>
            </a:fld>
            <a:endParaRPr lang="en-US"/>
          </a:p>
        </p:txBody>
      </p:sp>
    </p:spTree>
    <p:extLst>
      <p:ext uri="{BB962C8B-B14F-4D97-AF65-F5344CB8AC3E}">
        <p14:creationId xmlns:p14="http://schemas.microsoft.com/office/powerpoint/2010/main" val="2644185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2392">
              <a:defRPr/>
            </a:pPr>
            <a:r>
              <a:rPr lang="en-US" sz="1300" dirty="0"/>
              <a:t>Don’t judge yourself by other people saying what they have or haven’t done, focus on what you are doing and what you know (especially the morning of the exam)</a:t>
            </a:r>
          </a:p>
          <a:p>
            <a:pPr defTabSz="482392">
              <a:defRPr/>
            </a:pPr>
            <a:r>
              <a:rPr lang="en-US" sz="1300" dirty="0"/>
              <a:t>Talking to people can be helpful when you are revising but covering topics 5 minutes before the exam starts in UNHELPFUL</a:t>
            </a:r>
            <a:endParaRPr lang="en-GB" sz="1300" dirty="0"/>
          </a:p>
        </p:txBody>
      </p:sp>
      <p:sp>
        <p:nvSpPr>
          <p:cNvPr id="4" name="Slide Number Placeholder 3"/>
          <p:cNvSpPr>
            <a:spLocks noGrp="1"/>
          </p:cNvSpPr>
          <p:nvPr>
            <p:ph type="sldNum" sz="quarter" idx="10"/>
          </p:nvPr>
        </p:nvSpPr>
        <p:spPr/>
        <p:txBody>
          <a:bodyPr/>
          <a:lstStyle/>
          <a:p>
            <a:fld id="{0D80C28E-D9EE-8741-8D03-9CBB90A0637F}" type="slidenum">
              <a:rPr lang="en-US" smtClean="0"/>
              <a:t>34</a:t>
            </a:fld>
            <a:endParaRPr lang="en-US"/>
          </a:p>
        </p:txBody>
      </p:sp>
    </p:spTree>
    <p:extLst>
      <p:ext uri="{BB962C8B-B14F-4D97-AF65-F5344CB8AC3E}">
        <p14:creationId xmlns:p14="http://schemas.microsoft.com/office/powerpoint/2010/main" val="2644185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ACC53F5-DA8C-2143-BA89-BB1332DD28FE}" type="datetimeFigureOut">
              <a:rPr lang="en-US" smtClean="0"/>
              <a:t>2/15/19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388742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ACC53F5-DA8C-2143-BA89-BB1332DD28FE}" type="datetimeFigureOut">
              <a:rPr lang="en-US" smtClean="0"/>
              <a:t>2/15/19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1708585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ACC53F5-DA8C-2143-BA89-BB1332DD28FE}" type="datetimeFigureOut">
              <a:rPr lang="en-US" smtClean="0"/>
              <a:t>2/15/19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653681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ACC53F5-DA8C-2143-BA89-BB1332DD28FE}" type="datetimeFigureOut">
              <a:rPr lang="en-US" smtClean="0"/>
              <a:t>2/15/19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3482076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ACC53F5-DA8C-2143-BA89-BB1332DD28FE}" type="datetimeFigureOut">
              <a:rPr lang="en-US" smtClean="0"/>
              <a:t>2/15/19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429115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ACC53F5-DA8C-2143-BA89-BB1332DD28FE}" type="datetimeFigureOut">
              <a:rPr lang="en-US" smtClean="0"/>
              <a:t>2/15/19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5380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ACC53F5-DA8C-2143-BA89-BB1332DD28FE}" type="datetimeFigureOut">
              <a:rPr lang="en-US" smtClean="0"/>
              <a:t>2/15/19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175650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ACC53F5-DA8C-2143-BA89-BB1332DD28FE}" type="datetimeFigureOut">
              <a:rPr lang="en-US" smtClean="0"/>
              <a:t>2/15/19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77192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CC53F5-DA8C-2143-BA89-BB1332DD28FE}" type="datetimeFigureOut">
              <a:rPr lang="en-US" smtClean="0"/>
              <a:t>2/15/19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121579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ACC53F5-DA8C-2143-BA89-BB1332DD28FE}" type="datetimeFigureOut">
              <a:rPr lang="en-US" smtClean="0"/>
              <a:t>2/15/19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409945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ACC53F5-DA8C-2143-BA89-BB1332DD28FE}" type="datetimeFigureOut">
              <a:rPr lang="en-US" smtClean="0"/>
              <a:t>2/15/19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9D985-7991-E648-A235-28048848E1BF}" type="slidenum">
              <a:rPr lang="en-US" smtClean="0"/>
              <a:t>‹#›</a:t>
            </a:fld>
            <a:endParaRPr lang="en-US"/>
          </a:p>
        </p:txBody>
      </p:sp>
    </p:spTree>
    <p:extLst>
      <p:ext uri="{BB962C8B-B14F-4D97-AF65-F5344CB8AC3E}">
        <p14:creationId xmlns:p14="http://schemas.microsoft.com/office/powerpoint/2010/main" val="245559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C53F5-DA8C-2143-BA89-BB1332DD28FE}" type="datetimeFigureOut">
              <a:rPr lang="en-US" smtClean="0"/>
              <a:t>2/15/19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9D985-7991-E648-A235-28048848E1BF}" type="slidenum">
              <a:rPr lang="en-US" smtClean="0"/>
              <a:t>‹#›</a:t>
            </a:fld>
            <a:endParaRPr lang="en-US"/>
          </a:p>
        </p:txBody>
      </p:sp>
    </p:spTree>
    <p:extLst>
      <p:ext uri="{BB962C8B-B14F-4D97-AF65-F5344CB8AC3E}">
        <p14:creationId xmlns:p14="http://schemas.microsoft.com/office/powerpoint/2010/main" val="695213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qgIOEMH6oI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package" Target="../embeddings/Microsoft_Word_Document.docx"/></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Revision Strategies</a:t>
            </a:r>
          </a:p>
        </p:txBody>
      </p:sp>
      <p:sp>
        <p:nvSpPr>
          <p:cNvPr id="3" name="Subtitle 2"/>
          <p:cNvSpPr>
            <a:spLocks noGrp="1"/>
          </p:cNvSpPr>
          <p:nvPr>
            <p:ph type="subTitle" idx="1"/>
          </p:nvPr>
        </p:nvSpPr>
        <p:spPr/>
        <p:txBody>
          <a:bodyPr/>
          <a:lstStyle/>
          <a:p>
            <a:r>
              <a:rPr lang="en-US" dirty="0"/>
              <a:t>How can you help yourself</a:t>
            </a:r>
          </a:p>
        </p:txBody>
      </p:sp>
    </p:spTree>
    <p:extLst>
      <p:ext uri="{BB962C8B-B14F-4D97-AF65-F5344CB8AC3E}">
        <p14:creationId xmlns:p14="http://schemas.microsoft.com/office/powerpoint/2010/main" val="137412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i="1" dirty="0"/>
              <a:t>What different ways are there of revising? </a:t>
            </a:r>
            <a:br>
              <a:rPr lang="en-US" i="1" dirty="0"/>
            </a:br>
            <a:endParaRPr lang="en-US" dirty="0"/>
          </a:p>
        </p:txBody>
      </p:sp>
      <p:sp>
        <p:nvSpPr>
          <p:cNvPr id="3" name="Subtitle 2"/>
          <p:cNvSpPr>
            <a:spLocks noGrp="1"/>
          </p:cNvSpPr>
          <p:nvPr>
            <p:ph type="subTitle" idx="1"/>
          </p:nvPr>
        </p:nvSpPr>
        <p:spPr/>
        <p:txBody>
          <a:bodyPr/>
          <a:lstStyle/>
          <a:p>
            <a:r>
              <a:rPr lang="en-US" i="1" dirty="0"/>
              <a:t>How can remember all that I need to know?</a:t>
            </a:r>
            <a:br>
              <a:rPr lang="en-GB" dirty="0"/>
            </a:br>
            <a:endParaRPr lang="en-US" dirty="0"/>
          </a:p>
        </p:txBody>
      </p:sp>
    </p:spTree>
    <p:extLst>
      <p:ext uri="{BB962C8B-B14F-4D97-AF65-F5344CB8AC3E}">
        <p14:creationId xmlns:p14="http://schemas.microsoft.com/office/powerpoint/2010/main" val="2690393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tips for </a:t>
            </a:r>
            <a:r>
              <a:rPr lang="en-US" dirty="0" err="1"/>
              <a:t>REVing</a:t>
            </a:r>
            <a:r>
              <a:rPr lang="en-US" dirty="0"/>
              <a:t> up </a:t>
            </a:r>
            <a:r>
              <a:rPr lang="en-US" dirty="0" err="1"/>
              <a:t>REVision</a:t>
            </a:r>
            <a:endParaRPr lang="en-US" dirty="0"/>
          </a:p>
        </p:txBody>
      </p:sp>
      <p:sp>
        <p:nvSpPr>
          <p:cNvPr id="3" name="Content Placeholder 2"/>
          <p:cNvSpPr>
            <a:spLocks noGrp="1"/>
          </p:cNvSpPr>
          <p:nvPr>
            <p:ph idx="1"/>
          </p:nvPr>
        </p:nvSpPr>
        <p:spPr/>
        <p:txBody>
          <a:bodyPr>
            <a:normAutofit fontScale="55000" lnSpcReduction="20000"/>
          </a:bodyPr>
          <a:lstStyle/>
          <a:p>
            <a:pPr marL="514350" lvl="0" indent="-514350">
              <a:buFont typeface="+mj-lt"/>
              <a:buAutoNum type="arabicPeriod"/>
            </a:pPr>
            <a:r>
              <a:rPr lang="en-US" dirty="0"/>
              <a:t>Use </a:t>
            </a:r>
            <a:r>
              <a:rPr lang="en-US" dirty="0" err="1"/>
              <a:t>colour</a:t>
            </a:r>
            <a:r>
              <a:rPr lang="en-US" dirty="0"/>
              <a:t> and pictures in your notes – this makes them more memorable.</a:t>
            </a:r>
            <a:endParaRPr lang="en-GB" dirty="0"/>
          </a:p>
          <a:p>
            <a:pPr marL="514350" lvl="0" indent="-514350">
              <a:buFont typeface="+mj-lt"/>
              <a:buAutoNum type="arabicPeriod"/>
            </a:pPr>
            <a:r>
              <a:rPr lang="en-US" dirty="0"/>
              <a:t>Limit the time of your revision slots and build in rewards to keep you motivated. Try the </a:t>
            </a:r>
            <a:r>
              <a:rPr lang="en-US" dirty="0" err="1"/>
              <a:t>Pomodoro</a:t>
            </a:r>
            <a:r>
              <a:rPr lang="en-US" dirty="0"/>
              <a:t> Technique. There are five basic steps to the technique:</a:t>
            </a:r>
            <a:endParaRPr lang="en-GB" dirty="0"/>
          </a:p>
          <a:p>
            <a:pPr marL="971550" lvl="1" indent="-571500">
              <a:buFont typeface="+mj-lt"/>
              <a:buAutoNum type="romanLcPeriod"/>
            </a:pPr>
            <a:r>
              <a:rPr lang="en-US" dirty="0"/>
              <a:t>Decide on the task to be done</a:t>
            </a:r>
            <a:endParaRPr lang="en-GB" dirty="0"/>
          </a:p>
          <a:p>
            <a:pPr marL="971550" lvl="1" indent="-571500">
              <a:buFont typeface="+mj-lt"/>
              <a:buAutoNum type="romanLcPeriod"/>
            </a:pPr>
            <a:r>
              <a:rPr lang="en-US" dirty="0"/>
              <a:t>Set the </a:t>
            </a:r>
            <a:r>
              <a:rPr lang="en-US" dirty="0" err="1"/>
              <a:t>pomodoro</a:t>
            </a:r>
            <a:r>
              <a:rPr lang="en-US" dirty="0"/>
              <a:t> timer to a number of minutes (traditionally 25)</a:t>
            </a:r>
            <a:endParaRPr lang="en-GB" dirty="0"/>
          </a:p>
          <a:p>
            <a:pPr marL="971550" lvl="1" indent="-571500">
              <a:buFont typeface="+mj-lt"/>
              <a:buAutoNum type="romanLcPeriod"/>
            </a:pPr>
            <a:r>
              <a:rPr lang="en-US" dirty="0"/>
              <a:t>Work on the task until the timer rings</a:t>
            </a:r>
            <a:endParaRPr lang="en-GB" dirty="0"/>
          </a:p>
          <a:p>
            <a:pPr marL="971550" lvl="1" indent="-571500">
              <a:buFont typeface="+mj-lt"/>
              <a:buAutoNum type="romanLcPeriod"/>
            </a:pPr>
            <a:r>
              <a:rPr lang="en-US" dirty="0"/>
              <a:t>Take a short break (3-5 minutes)</a:t>
            </a:r>
            <a:endParaRPr lang="en-GB" dirty="0"/>
          </a:p>
          <a:p>
            <a:pPr marL="971550" lvl="1" indent="-571500">
              <a:buFont typeface="+mj-lt"/>
              <a:buAutoNum type="romanLcPeriod"/>
            </a:pPr>
            <a:r>
              <a:rPr lang="en-US" dirty="0"/>
              <a:t>Every four "</a:t>
            </a:r>
            <a:r>
              <a:rPr lang="en-US" dirty="0" err="1"/>
              <a:t>pomodori</a:t>
            </a:r>
            <a:r>
              <a:rPr lang="en-US" dirty="0"/>
              <a:t>" take a longer break (15–30 minutes)</a:t>
            </a:r>
            <a:endParaRPr lang="en-GB" dirty="0"/>
          </a:p>
          <a:p>
            <a:pPr marL="514350" lvl="0" indent="-514350">
              <a:buFont typeface="+mj-lt"/>
              <a:buAutoNum type="arabicPeriod"/>
            </a:pPr>
            <a:r>
              <a:rPr lang="en-US" dirty="0"/>
              <a:t>Literacy skills are critical in ALL exams, not just English. Remember to check your spelling, punctuation and grammar.</a:t>
            </a:r>
            <a:endParaRPr lang="en-GB" dirty="0"/>
          </a:p>
          <a:p>
            <a:pPr marL="514350" lvl="0" indent="-514350">
              <a:buFont typeface="+mj-lt"/>
              <a:buAutoNum type="arabicPeriod"/>
            </a:pPr>
            <a:r>
              <a:rPr lang="en-US" dirty="0"/>
              <a:t>Devise a chart, map, plan, grid which shows the key bits of knowledge and the key skills you will need to develop. Map where it fits with the big picture.</a:t>
            </a:r>
            <a:endParaRPr lang="en-GB" dirty="0"/>
          </a:p>
          <a:p>
            <a:pPr marL="514350" lvl="0" indent="-514350">
              <a:buFont typeface="+mj-lt"/>
              <a:buAutoNum type="arabicPeriod"/>
            </a:pPr>
            <a:r>
              <a:rPr lang="en-US" dirty="0"/>
              <a:t>Create timelines of key dates and events</a:t>
            </a:r>
            <a:endParaRPr lang="en-GB" dirty="0"/>
          </a:p>
          <a:p>
            <a:pPr marL="514350" lvl="0" indent="-514350">
              <a:buFont typeface="+mj-lt"/>
              <a:buAutoNum type="arabicPeriod"/>
            </a:pPr>
            <a:r>
              <a:rPr lang="en-US" dirty="0"/>
              <a:t>Use a traffic lights system on a full list of the syllabus to </a:t>
            </a:r>
            <a:r>
              <a:rPr lang="en-US" dirty="0" err="1"/>
              <a:t>colour</a:t>
            </a:r>
            <a:r>
              <a:rPr lang="en-US" dirty="0"/>
              <a:t> bits you feel very confident about (green), less so (yellow) and weak on (red). </a:t>
            </a:r>
            <a:endParaRPr lang="en-GB" dirty="0"/>
          </a:p>
          <a:p>
            <a:pPr marL="514350" lvl="0" indent="-514350">
              <a:buFont typeface="+mj-lt"/>
              <a:buAutoNum type="arabicPeriod"/>
            </a:pPr>
            <a:r>
              <a:rPr lang="en-US" dirty="0"/>
              <a:t>Record notes out loud on your mp3 player and play back to you while in quiet time (on the bus </a:t>
            </a:r>
            <a:r>
              <a:rPr lang="en-US" dirty="0" err="1"/>
              <a:t>etc</a:t>
            </a:r>
            <a:r>
              <a:rPr lang="en-US" dirty="0"/>
              <a:t>)</a:t>
            </a:r>
            <a:endParaRPr lang="en-GB" dirty="0"/>
          </a:p>
          <a:p>
            <a:endParaRPr lang="en-US" dirty="0"/>
          </a:p>
        </p:txBody>
      </p:sp>
    </p:spTree>
    <p:extLst>
      <p:ext uri="{BB962C8B-B14F-4D97-AF65-F5344CB8AC3E}">
        <p14:creationId xmlns:p14="http://schemas.microsoft.com/office/powerpoint/2010/main" val="660316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tips for </a:t>
            </a:r>
            <a:r>
              <a:rPr lang="en-US" dirty="0" err="1"/>
              <a:t>REVing</a:t>
            </a:r>
            <a:r>
              <a:rPr lang="en-US" dirty="0"/>
              <a:t> up </a:t>
            </a:r>
            <a:r>
              <a:rPr lang="en-US" dirty="0" err="1"/>
              <a:t>REVision</a:t>
            </a:r>
            <a:endParaRPr lang="en-US" dirty="0"/>
          </a:p>
        </p:txBody>
      </p:sp>
      <p:sp>
        <p:nvSpPr>
          <p:cNvPr id="3" name="Content Placeholder 2"/>
          <p:cNvSpPr>
            <a:spLocks noGrp="1"/>
          </p:cNvSpPr>
          <p:nvPr>
            <p:ph idx="1"/>
          </p:nvPr>
        </p:nvSpPr>
        <p:spPr/>
        <p:txBody>
          <a:bodyPr>
            <a:normAutofit fontScale="47500" lnSpcReduction="20000"/>
          </a:bodyPr>
          <a:lstStyle/>
          <a:p>
            <a:pPr marL="514350" lvl="0" indent="-514350">
              <a:buFont typeface="+mj-lt"/>
              <a:buAutoNum type="arabicPeriod" startAt="8"/>
            </a:pPr>
            <a:r>
              <a:rPr lang="en-US" dirty="0"/>
              <a:t>Be creative with different ways of explaining a concept:</a:t>
            </a:r>
            <a:endParaRPr lang="en-GB" dirty="0"/>
          </a:p>
          <a:p>
            <a:pPr lvl="1"/>
            <a:r>
              <a:rPr lang="en-US" dirty="0"/>
              <a:t>Explain the concept to someone else out loud</a:t>
            </a:r>
            <a:endParaRPr lang="en-GB" dirty="0"/>
          </a:p>
          <a:p>
            <a:pPr lvl="1"/>
            <a:r>
              <a:rPr lang="en-US" dirty="0"/>
              <a:t>Explain it in a spider diagram</a:t>
            </a:r>
            <a:endParaRPr lang="en-GB" dirty="0"/>
          </a:p>
          <a:p>
            <a:pPr lvl="1"/>
            <a:r>
              <a:rPr lang="en-US" dirty="0"/>
              <a:t>Explain it in a flow chart</a:t>
            </a:r>
            <a:endParaRPr lang="en-GB" dirty="0"/>
          </a:p>
          <a:p>
            <a:pPr lvl="1"/>
            <a:r>
              <a:rPr lang="en-US" dirty="0"/>
              <a:t>Explain it in a sequence of pictures</a:t>
            </a:r>
            <a:endParaRPr lang="en-GB" dirty="0"/>
          </a:p>
          <a:p>
            <a:pPr marL="514350" lvl="0" indent="-514350">
              <a:buFont typeface="+mj-lt"/>
              <a:buAutoNum type="arabicPeriod" startAt="8"/>
            </a:pPr>
            <a:r>
              <a:rPr lang="en-US" dirty="0"/>
              <a:t>Put post-it notes and revision notes up around your bedroom to constantly absorb the information</a:t>
            </a:r>
            <a:endParaRPr lang="en-GB" dirty="0"/>
          </a:p>
          <a:p>
            <a:pPr marL="514350" lvl="0" indent="-514350">
              <a:buFont typeface="+mj-lt"/>
              <a:buAutoNum type="arabicPeriod" startAt="8"/>
            </a:pPr>
            <a:r>
              <a:rPr lang="en-US" dirty="0"/>
              <a:t>Highlight key parts of text and then turn this into notes (writing things out helps then to stick in your memory)</a:t>
            </a:r>
            <a:endParaRPr lang="en-GB" dirty="0"/>
          </a:p>
          <a:p>
            <a:pPr marL="514350" lvl="0" indent="-514350">
              <a:buFont typeface="+mj-lt"/>
              <a:buAutoNum type="arabicPeriod" startAt="8"/>
            </a:pPr>
            <a:r>
              <a:rPr lang="en-US" dirty="0"/>
              <a:t>Use mnemonics to remember lists or key facts/concepts</a:t>
            </a:r>
            <a:endParaRPr lang="en-GB" dirty="0"/>
          </a:p>
          <a:p>
            <a:pPr marL="514350" lvl="0" indent="-514350">
              <a:buFont typeface="+mj-lt"/>
              <a:buAutoNum type="arabicPeriod" startAt="8"/>
            </a:pPr>
            <a:r>
              <a:rPr lang="en-US" dirty="0"/>
              <a:t>Create a poster of six pictures that </a:t>
            </a:r>
            <a:r>
              <a:rPr lang="en-US" dirty="0" err="1"/>
              <a:t>summarise</a:t>
            </a:r>
            <a:r>
              <a:rPr lang="en-US" dirty="0"/>
              <a:t> a topic – note key words around the picture</a:t>
            </a:r>
            <a:endParaRPr lang="en-GB" dirty="0"/>
          </a:p>
          <a:p>
            <a:pPr marL="514350" lvl="0" indent="-514350">
              <a:buFont typeface="+mj-lt"/>
              <a:buAutoNum type="arabicPeriod" startAt="8"/>
            </a:pPr>
            <a:r>
              <a:rPr lang="en-US" dirty="0"/>
              <a:t>Create true/false cards and test yourself</a:t>
            </a:r>
            <a:endParaRPr lang="en-GB" dirty="0"/>
          </a:p>
          <a:p>
            <a:pPr marL="514350" lvl="0" indent="-514350">
              <a:buFont typeface="+mj-lt"/>
              <a:buAutoNum type="arabicPeriod" startAt="8"/>
            </a:pPr>
            <a:r>
              <a:rPr lang="en-US" dirty="0"/>
              <a:t>Take an exam question and annotate it – showing what the key words</a:t>
            </a:r>
            <a:endParaRPr lang="en-GB" dirty="0"/>
          </a:p>
          <a:p>
            <a:pPr marL="514350" lvl="0" indent="-514350">
              <a:buFont typeface="+mj-lt"/>
              <a:buAutoNum type="arabicPeriod" startAt="8"/>
            </a:pPr>
            <a:r>
              <a:rPr lang="en-US" dirty="0"/>
              <a:t>Do past paper questions, look at the mark schemes for what you have got correct and go over what you got wrong</a:t>
            </a:r>
            <a:endParaRPr lang="en-GB" dirty="0"/>
          </a:p>
          <a:p>
            <a:pPr marL="514350" lvl="0" indent="-514350">
              <a:buFont typeface="+mj-lt"/>
              <a:buAutoNum type="arabicPeriod" startAt="8"/>
            </a:pPr>
            <a:r>
              <a:rPr lang="en-US" dirty="0"/>
              <a:t>Get other people to test you, repeat back to them your notes and the key facts</a:t>
            </a:r>
            <a:endParaRPr lang="en-GB" dirty="0"/>
          </a:p>
          <a:p>
            <a:pPr marL="514350" lvl="0" indent="-514350">
              <a:buFont typeface="+mj-lt"/>
              <a:buAutoNum type="arabicPeriod" startAt="8"/>
            </a:pPr>
            <a:r>
              <a:rPr lang="en-US" dirty="0"/>
              <a:t>Time yourself answering exam questions – managing your time in some exams will be critical</a:t>
            </a:r>
            <a:endParaRPr lang="en-GB" dirty="0"/>
          </a:p>
          <a:p>
            <a:pPr marL="514350" lvl="0" indent="-514350">
              <a:buFont typeface="+mj-lt"/>
              <a:buAutoNum type="arabicPeriod" startAt="8"/>
            </a:pPr>
            <a:r>
              <a:rPr lang="en-US" dirty="0"/>
              <a:t>Use websites where you can test yourself and review key concepts</a:t>
            </a:r>
            <a:endParaRPr lang="en-GB" dirty="0"/>
          </a:p>
          <a:p>
            <a:pPr marL="514350" lvl="0" indent="-514350">
              <a:buFont typeface="+mj-lt"/>
              <a:buAutoNum type="arabicPeriod" startAt="8"/>
            </a:pPr>
            <a:r>
              <a:rPr lang="en-US" dirty="0"/>
              <a:t>Think about PEE in your notes: Point, Explain, Evidence (or Example)</a:t>
            </a:r>
            <a:endParaRPr lang="en-GB" dirty="0"/>
          </a:p>
          <a:p>
            <a:pPr marL="514350" lvl="0" indent="-514350">
              <a:buFont typeface="+mj-lt"/>
              <a:buAutoNum type="arabicPeriod" startAt="8"/>
            </a:pPr>
            <a:r>
              <a:rPr lang="en-US" dirty="0"/>
              <a:t>TALK TO YOUR TEACHERS about what works for each subject.</a:t>
            </a:r>
            <a:endParaRPr lang="en-GB" dirty="0"/>
          </a:p>
          <a:p>
            <a:endParaRPr lang="en-US" dirty="0"/>
          </a:p>
        </p:txBody>
      </p:sp>
    </p:spTree>
    <p:extLst>
      <p:ext uri="{BB962C8B-B14F-4D97-AF65-F5344CB8AC3E}">
        <p14:creationId xmlns:p14="http://schemas.microsoft.com/office/powerpoint/2010/main" val="1731018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Mind mapping</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11905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622977" y="790617"/>
            <a:ext cx="7571579" cy="5222861"/>
          </a:xfrm>
          <a:prstGeom prst="rect">
            <a:avLst/>
          </a:prstGeom>
          <a:noFill/>
          <a:ln>
            <a:noFill/>
          </a:ln>
        </p:spPr>
      </p:pic>
    </p:spTree>
    <p:extLst>
      <p:ext uri="{BB962C8B-B14F-4D97-AF65-F5344CB8AC3E}">
        <p14:creationId xmlns:p14="http://schemas.microsoft.com/office/powerpoint/2010/main" val="1172280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Key facts cards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84654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1650" y="1734820"/>
            <a:ext cx="5600700" cy="3388360"/>
            <a:chOff x="0" y="0"/>
            <a:chExt cx="5600700" cy="3388360"/>
          </a:xfrm>
        </p:grpSpPr>
        <p:sp>
          <p:nvSpPr>
            <p:cNvPr id="3" name="Text Box 2"/>
            <p:cNvSpPr txBox="1"/>
            <p:nvPr/>
          </p:nvSpPr>
          <p:spPr>
            <a:xfrm>
              <a:off x="0" y="0"/>
              <a:ext cx="5600700" cy="3388360"/>
            </a:xfrm>
            <a:prstGeom prst="rect">
              <a:avLst/>
            </a:prstGeom>
            <a:noFill/>
            <a:ln/>
            <a:extLst>
              <a:ext uri="{C572A759-6A51-4108-AA02-DFA0A04FC94B}">
                <ma14:wrappingTextBoxFlag xmlns="" xmlns:ma14="http://schemas.microsoft.com/office/mac/drawingml/2011/main"/>
              </a:ext>
            </a:ex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b="1" kern="100">
                  <a:effectLst/>
                  <a:latin typeface="Calibri"/>
                  <a:ea typeface="ＭＳ 明朝"/>
                  <a:cs typeface="Arial"/>
                </a:rPr>
                <a:t>Topic</a:t>
              </a:r>
              <a:endParaRPr lang="en-GB" sz="1050" kern="100">
                <a:effectLst/>
                <a:ea typeface="ＭＳ 明朝"/>
                <a:cs typeface="Times New Roman"/>
              </a:endParaRPr>
            </a:p>
            <a:p>
              <a:pPr>
                <a:lnSpc>
                  <a:spcPct val="115000"/>
                </a:lnSpc>
                <a:spcAft>
                  <a:spcPts val="1000"/>
                </a:spcAft>
              </a:pPr>
              <a:r>
                <a:rPr lang="en-US" sz="1200" kern="100">
                  <a:effectLst/>
                  <a:latin typeface="Calibri"/>
                  <a:ea typeface="ＭＳ 明朝"/>
                  <a:cs typeface="Arial"/>
                </a:rPr>
                <a:t>Pythagoras’ Theorem</a:t>
              </a:r>
              <a:endParaRPr lang="en-GB" sz="1050" kern="100">
                <a:effectLst/>
                <a:ea typeface="ＭＳ 明朝"/>
                <a:cs typeface="Times New Roman"/>
              </a:endParaRPr>
            </a:p>
            <a:p>
              <a:pPr>
                <a:lnSpc>
                  <a:spcPct val="115000"/>
                </a:lnSpc>
                <a:spcAft>
                  <a:spcPts val="1000"/>
                </a:spcAft>
              </a:pPr>
              <a:r>
                <a:rPr lang="en-US" sz="1200" kern="100">
                  <a:effectLst/>
                  <a:latin typeface="Calibri"/>
                  <a:ea typeface="ＭＳ 明朝"/>
                  <a:cs typeface="Arial"/>
                </a:rPr>
                <a:t>Right-angled triangles</a:t>
              </a:r>
              <a:endParaRPr lang="en-GB" sz="1050" kern="100">
                <a:effectLst/>
                <a:ea typeface="ＭＳ 明朝"/>
                <a:cs typeface="Times New Roman"/>
              </a:endParaRPr>
            </a:p>
            <a:p>
              <a:pPr>
                <a:lnSpc>
                  <a:spcPct val="115000"/>
                </a:lnSpc>
                <a:spcAft>
                  <a:spcPts val="1000"/>
                </a:spcAft>
              </a:pPr>
              <a:r>
                <a:rPr lang="en-US" sz="1200" kern="100">
                  <a:effectLst/>
                  <a:latin typeface="Calibri"/>
                  <a:ea typeface="ＭＳ 明朝"/>
                  <a:cs typeface="Arial"/>
                </a:rPr>
                <a:t>a</a:t>
              </a:r>
              <a:r>
                <a:rPr lang="en-US" sz="1200" kern="100" baseline="30000">
                  <a:effectLst/>
                  <a:latin typeface="Calibri"/>
                  <a:ea typeface="ＭＳ 明朝"/>
                  <a:cs typeface="Arial"/>
                </a:rPr>
                <a:t>2</a:t>
              </a:r>
              <a:r>
                <a:rPr lang="en-US" sz="1200" kern="100">
                  <a:effectLst/>
                  <a:latin typeface="Calibri"/>
                  <a:ea typeface="ＭＳ 明朝"/>
                  <a:cs typeface="Arial"/>
                </a:rPr>
                <a:t> + b</a:t>
              </a:r>
              <a:r>
                <a:rPr lang="en-US" sz="1200" kern="100" baseline="30000">
                  <a:effectLst/>
                  <a:latin typeface="Calibri"/>
                  <a:ea typeface="ＭＳ 明朝"/>
                  <a:cs typeface="Arial"/>
                </a:rPr>
                <a:t>2</a:t>
              </a:r>
              <a:r>
                <a:rPr lang="en-US" sz="1200" kern="100">
                  <a:effectLst/>
                  <a:latin typeface="Calibri"/>
                  <a:ea typeface="ＭＳ 明朝"/>
                  <a:cs typeface="Arial"/>
                </a:rPr>
                <a:t> = c</a:t>
              </a:r>
              <a:r>
                <a:rPr lang="en-US" sz="1200" kern="100" baseline="30000">
                  <a:effectLst/>
                  <a:latin typeface="Calibri"/>
                  <a:ea typeface="ＭＳ 明朝"/>
                  <a:cs typeface="Arial"/>
                </a:rPr>
                <a:t>2</a:t>
              </a:r>
              <a:r>
                <a:rPr lang="en-US" sz="1200" kern="100">
                  <a:effectLst/>
                  <a:latin typeface="Calibri"/>
                  <a:ea typeface="ＭＳ 明朝"/>
                  <a:cs typeface="Arial"/>
                </a:rPr>
                <a:t> </a:t>
              </a:r>
              <a:endParaRPr lang="en-GB" sz="1050" kern="100">
                <a:effectLst/>
                <a:ea typeface="ＭＳ 明朝"/>
                <a:cs typeface="Times New Roman"/>
              </a:endParaRPr>
            </a:p>
            <a:p>
              <a:pPr>
                <a:lnSpc>
                  <a:spcPct val="115000"/>
                </a:lnSpc>
                <a:spcAft>
                  <a:spcPts val="1000"/>
                </a:spcAft>
              </a:pPr>
              <a:r>
                <a:rPr lang="en-US" sz="1200" kern="100">
                  <a:effectLst/>
                  <a:latin typeface="Calibri"/>
                  <a:ea typeface="ＭＳ 明朝"/>
                  <a:cs typeface="Arial"/>
                </a:rPr>
                <a:t>C is the hypoteneuse – the longest side</a:t>
              </a:r>
              <a:endParaRPr lang="en-GB" sz="1050" kern="100">
                <a:effectLst/>
                <a:ea typeface="ＭＳ 明朝"/>
                <a:cs typeface="Times New Roman"/>
              </a:endParaRPr>
            </a:p>
            <a:p>
              <a:pPr>
                <a:lnSpc>
                  <a:spcPct val="115000"/>
                </a:lnSpc>
                <a:spcAft>
                  <a:spcPts val="1000"/>
                </a:spcAft>
              </a:pPr>
              <a:r>
                <a:rPr lang="en-US" sz="1200" kern="100">
                  <a:effectLst/>
                  <a:latin typeface="Calibri"/>
                  <a:ea typeface="ＭＳ 明朝"/>
                  <a:cs typeface="Arial"/>
                </a:rPr>
                <a:t>Example</a:t>
              </a:r>
              <a:endParaRPr lang="en-GB" sz="1050" kern="100">
                <a:effectLst/>
                <a:ea typeface="ＭＳ 明朝"/>
                <a:cs typeface="Times New Roman"/>
              </a:endParaRPr>
            </a:p>
            <a:p>
              <a:pPr>
                <a:lnSpc>
                  <a:spcPct val="115000"/>
                </a:lnSpc>
                <a:spcAft>
                  <a:spcPts val="1000"/>
                </a:spcAft>
              </a:pPr>
              <a:r>
                <a:rPr lang="en-US" sz="1200" kern="100">
                  <a:effectLst/>
                  <a:latin typeface="Calibri"/>
                  <a:ea typeface="ＭＳ 明朝"/>
                  <a:cs typeface="Arial"/>
                </a:rPr>
                <a:t> </a:t>
              </a:r>
              <a:endParaRPr lang="en-GB" sz="1050" kern="100">
                <a:effectLst/>
                <a:ea typeface="ＭＳ 明朝"/>
                <a:cs typeface="Times New Roman"/>
              </a:endParaRPr>
            </a:p>
            <a:p>
              <a:pPr>
                <a:lnSpc>
                  <a:spcPct val="115000"/>
                </a:lnSpc>
                <a:spcAft>
                  <a:spcPts val="1000"/>
                </a:spcAft>
              </a:pPr>
              <a:r>
                <a:rPr lang="en-US" sz="1050" kern="100">
                  <a:effectLst/>
                  <a:latin typeface="Calibri"/>
                  <a:ea typeface="ＭＳ 明朝"/>
                  <a:cs typeface="Arial"/>
                </a:rPr>
                <a:t> </a:t>
              </a:r>
              <a:endParaRPr lang="en-GB" sz="1050" kern="100">
                <a:effectLst/>
                <a:ea typeface="ＭＳ 明朝"/>
                <a:cs typeface="Times New Roman"/>
              </a:endParaRPr>
            </a:p>
          </p:txBody>
        </p:sp>
        <p:sp>
          <p:nvSpPr>
            <p:cNvPr id="4" name="Text Box 17"/>
            <p:cNvSpPr txBox="1"/>
            <p:nvPr/>
          </p:nvSpPr>
          <p:spPr>
            <a:xfrm>
              <a:off x="1600200" y="2971800"/>
              <a:ext cx="342900" cy="39624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050" kern="100">
                  <a:effectLst/>
                  <a:ea typeface="ＭＳ 明朝"/>
                  <a:cs typeface="Times New Roman"/>
                </a:rPr>
                <a:t>7</a:t>
              </a:r>
              <a:endParaRPr lang="en-GB" sz="1050" kern="100">
                <a:effectLst/>
                <a:ea typeface="ＭＳ 明朝"/>
                <a:cs typeface="Times New Roman"/>
              </a:endParaRPr>
            </a:p>
          </p:txBody>
        </p:sp>
        <p:sp>
          <p:nvSpPr>
            <p:cNvPr id="5" name="Right Triangle 4"/>
            <p:cNvSpPr/>
            <p:nvPr/>
          </p:nvSpPr>
          <p:spPr>
            <a:xfrm>
              <a:off x="1257300" y="2171700"/>
              <a:ext cx="1371600" cy="693420"/>
            </a:xfrm>
            <a:prstGeom prst="rtTriangl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 Box 16"/>
            <p:cNvSpPr txBox="1"/>
            <p:nvPr/>
          </p:nvSpPr>
          <p:spPr>
            <a:xfrm>
              <a:off x="800100" y="2400300"/>
              <a:ext cx="342900" cy="39624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050" kern="100">
                  <a:effectLst/>
                  <a:ea typeface="ＭＳ 明朝"/>
                  <a:cs typeface="Times New Roman"/>
                </a:rPr>
                <a:t>3</a:t>
              </a:r>
              <a:endParaRPr lang="en-GB" sz="1050" kern="100">
                <a:effectLst/>
                <a:ea typeface="ＭＳ 明朝"/>
                <a:cs typeface="Times New Roman"/>
              </a:endParaRPr>
            </a:p>
          </p:txBody>
        </p:sp>
        <p:sp>
          <p:nvSpPr>
            <p:cNvPr id="7" name="Text Box 18"/>
            <p:cNvSpPr txBox="1"/>
            <p:nvPr/>
          </p:nvSpPr>
          <p:spPr>
            <a:xfrm>
              <a:off x="1828800" y="2286000"/>
              <a:ext cx="342900" cy="39624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050" kern="100">
                  <a:effectLst/>
                  <a:ea typeface="ＭＳ 明朝"/>
                  <a:cs typeface="Times New Roman"/>
                </a:rPr>
                <a:t>x</a:t>
              </a:r>
              <a:endParaRPr lang="en-GB" sz="1050" kern="100">
                <a:effectLst/>
                <a:ea typeface="ＭＳ 明朝"/>
                <a:cs typeface="Times New Roman"/>
              </a:endParaRPr>
            </a:p>
          </p:txBody>
        </p:sp>
        <p:sp>
          <p:nvSpPr>
            <p:cNvPr id="8" name="Text Box 19"/>
            <p:cNvSpPr txBox="1"/>
            <p:nvPr/>
          </p:nvSpPr>
          <p:spPr>
            <a:xfrm>
              <a:off x="2857500" y="1028700"/>
              <a:ext cx="2400300" cy="190373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kern="100">
                  <a:effectLst/>
                  <a:latin typeface="Lucida Handwriting"/>
                  <a:ea typeface="ＭＳ 明朝"/>
                  <a:cs typeface="Times New Roman"/>
                </a:rPr>
                <a:t>Find x</a:t>
              </a:r>
              <a:endParaRPr lang="en-GB" sz="1050" kern="100">
                <a:effectLst/>
                <a:ea typeface="ＭＳ 明朝"/>
                <a:cs typeface="Times New Roman"/>
              </a:endParaRPr>
            </a:p>
            <a:p>
              <a:pPr>
                <a:spcAft>
                  <a:spcPts val="0"/>
                </a:spcAft>
              </a:pPr>
              <a:r>
                <a:rPr lang="en-US" sz="900">
                  <a:effectLst/>
                  <a:latin typeface="Lucida Handwriting"/>
                  <a:cs typeface="Arial"/>
                </a:rPr>
                <a:t>a</a:t>
              </a:r>
              <a:r>
                <a:rPr lang="en-US" sz="900" baseline="30000">
                  <a:effectLst/>
                  <a:latin typeface="Lucida Handwriting"/>
                  <a:cs typeface="Arial"/>
                </a:rPr>
                <a:t>2</a:t>
              </a:r>
              <a:r>
                <a:rPr lang="en-US" sz="900">
                  <a:effectLst/>
                  <a:latin typeface="Lucida Handwriting"/>
                  <a:cs typeface="Arial"/>
                </a:rPr>
                <a:t> + b</a:t>
              </a:r>
              <a:r>
                <a:rPr lang="en-US" sz="900" baseline="30000">
                  <a:effectLst/>
                  <a:latin typeface="Lucida Handwriting"/>
                  <a:cs typeface="Arial"/>
                </a:rPr>
                <a:t>2</a:t>
              </a:r>
              <a:r>
                <a:rPr lang="en-US" sz="900">
                  <a:effectLst/>
                  <a:latin typeface="Lucida Handwriting"/>
                  <a:cs typeface="Arial"/>
                </a:rPr>
                <a:t> = c</a:t>
              </a:r>
              <a:r>
                <a:rPr lang="en-US" sz="900" baseline="30000">
                  <a:effectLst/>
                  <a:latin typeface="Lucida Handwriting"/>
                  <a:cs typeface="Arial"/>
                </a:rPr>
                <a:t>2</a:t>
              </a:r>
              <a:r>
                <a:rPr lang="en-US" sz="900">
                  <a:effectLst/>
                  <a:latin typeface="Lucida Handwriting"/>
                  <a:cs typeface="Arial"/>
                </a:rPr>
                <a:t> </a:t>
              </a:r>
              <a:endParaRPr lang="en-GB">
                <a:effectLst/>
              </a:endParaRPr>
            </a:p>
            <a:p>
              <a:pPr>
                <a:spcAft>
                  <a:spcPts val="0"/>
                </a:spcAft>
              </a:pPr>
              <a:r>
                <a:rPr lang="en-US" sz="900">
                  <a:effectLst/>
                  <a:latin typeface="Lucida Handwriting"/>
                  <a:cs typeface="Arial"/>
                </a:rPr>
                <a:t>3</a:t>
              </a:r>
              <a:r>
                <a:rPr lang="en-US" sz="900" baseline="30000">
                  <a:effectLst/>
                  <a:latin typeface="Lucida Handwriting"/>
                  <a:cs typeface="Arial"/>
                </a:rPr>
                <a:t>2</a:t>
              </a:r>
              <a:r>
                <a:rPr lang="en-US" sz="900">
                  <a:effectLst/>
                  <a:latin typeface="Lucida Handwriting"/>
                  <a:cs typeface="Arial"/>
                </a:rPr>
                <a:t> + 7</a:t>
              </a:r>
              <a:r>
                <a:rPr lang="en-US" sz="900" baseline="30000">
                  <a:effectLst/>
                  <a:latin typeface="Lucida Handwriting"/>
                  <a:cs typeface="Arial"/>
                </a:rPr>
                <a:t>2</a:t>
              </a:r>
              <a:r>
                <a:rPr lang="en-US" sz="900">
                  <a:effectLst/>
                  <a:latin typeface="Lucida Handwriting"/>
                  <a:cs typeface="Arial"/>
                </a:rPr>
                <a:t> = c</a:t>
              </a:r>
              <a:r>
                <a:rPr lang="en-US" sz="900" baseline="30000">
                  <a:effectLst/>
                  <a:latin typeface="Lucida Handwriting"/>
                  <a:cs typeface="Arial"/>
                </a:rPr>
                <a:t>2</a:t>
              </a:r>
              <a:r>
                <a:rPr lang="en-US" sz="900">
                  <a:effectLst/>
                  <a:latin typeface="Lucida Handwriting"/>
                  <a:cs typeface="Arial"/>
                </a:rPr>
                <a:t> </a:t>
              </a:r>
              <a:endParaRPr lang="en-GB">
                <a:effectLst/>
              </a:endParaRPr>
            </a:p>
            <a:p>
              <a:pPr>
                <a:spcAft>
                  <a:spcPts val="0"/>
                </a:spcAft>
              </a:pPr>
              <a:r>
                <a:rPr lang="en-US" sz="900">
                  <a:effectLst/>
                  <a:latin typeface="Lucida Handwriting"/>
                  <a:cs typeface="Arial"/>
                </a:rPr>
                <a:t>9 + 49 = c</a:t>
              </a:r>
              <a:r>
                <a:rPr lang="en-US" sz="900" baseline="30000">
                  <a:effectLst/>
                  <a:latin typeface="Lucida Handwriting"/>
                  <a:cs typeface="Arial"/>
                </a:rPr>
                <a:t>2</a:t>
              </a:r>
              <a:r>
                <a:rPr lang="en-US" sz="900">
                  <a:effectLst/>
                  <a:latin typeface="Lucida Handwriting"/>
                  <a:cs typeface="Arial"/>
                </a:rPr>
                <a:t>  </a:t>
              </a:r>
              <a:endParaRPr lang="en-GB">
                <a:effectLst/>
              </a:endParaRPr>
            </a:p>
            <a:p>
              <a:pPr>
                <a:spcAft>
                  <a:spcPts val="0"/>
                </a:spcAft>
              </a:pPr>
              <a:r>
                <a:rPr lang="en-US" sz="900">
                  <a:effectLst/>
                  <a:latin typeface="Lucida Handwriting"/>
                  <a:cs typeface="Arial"/>
                </a:rPr>
                <a:t>58 = c</a:t>
              </a:r>
              <a:r>
                <a:rPr lang="en-US" sz="900" baseline="30000">
                  <a:effectLst/>
                  <a:latin typeface="Lucida Handwriting"/>
                  <a:cs typeface="Arial"/>
                </a:rPr>
                <a:t>2</a:t>
              </a:r>
              <a:r>
                <a:rPr lang="en-US" sz="900">
                  <a:effectLst/>
                  <a:latin typeface="Lucida Handwriting"/>
                  <a:cs typeface="Arial"/>
                </a:rPr>
                <a:t> </a:t>
              </a:r>
              <a:endParaRPr lang="en-GB">
                <a:effectLst/>
              </a:endParaRPr>
            </a:p>
            <a:p>
              <a:pPr>
                <a:spcAft>
                  <a:spcPts val="0"/>
                </a:spcAft>
              </a:pPr>
              <a:r>
                <a:rPr lang="en-US" sz="900">
                  <a:effectLst/>
                  <a:latin typeface="Lucida Handwriting"/>
                  <a:cs typeface="Arial"/>
                </a:rPr>
                <a:t>√58 = c     Remember to √</a:t>
              </a:r>
              <a:endParaRPr lang="en-GB">
                <a:effectLst/>
              </a:endParaRPr>
            </a:p>
            <a:p>
              <a:pPr>
                <a:lnSpc>
                  <a:spcPct val="115000"/>
                </a:lnSpc>
                <a:spcAft>
                  <a:spcPts val="1000"/>
                </a:spcAft>
              </a:pPr>
              <a:r>
                <a:rPr lang="en-US" sz="900" kern="100">
                  <a:effectLst/>
                  <a:latin typeface="Lucida Handwriting"/>
                  <a:ea typeface="ＭＳ 明朝"/>
                  <a:cs typeface="Arial"/>
                </a:rPr>
                <a:t>7.62 = c (rounded to 2 significant figures – after the decimal point)</a:t>
              </a:r>
              <a:endParaRPr lang="en-GB" sz="1050" kern="100">
                <a:effectLst/>
                <a:ea typeface="ＭＳ 明朝"/>
                <a:cs typeface="Times New Roman"/>
              </a:endParaRPr>
            </a:p>
          </p:txBody>
        </p:sp>
      </p:grpSp>
    </p:spTree>
    <p:extLst>
      <p:ext uri="{BB962C8B-B14F-4D97-AF65-F5344CB8AC3E}">
        <p14:creationId xmlns:p14="http://schemas.microsoft.com/office/powerpoint/2010/main" val="245738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Point – Explain - Evidence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69234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POINT</a:t>
            </a:r>
            <a:endParaRPr lang="en-GB" dirty="0"/>
          </a:p>
          <a:p>
            <a:r>
              <a:rPr lang="en-US" dirty="0"/>
              <a:t>Feature – Meander – a large bend, especially in the middle or lower stages of a river course.</a:t>
            </a:r>
            <a:br>
              <a:rPr lang="en-US" dirty="0"/>
            </a:br>
            <a:endParaRPr lang="en-GB" dirty="0"/>
          </a:p>
          <a:p>
            <a:pPr marL="0" indent="0">
              <a:buNone/>
            </a:pPr>
            <a:r>
              <a:rPr lang="en-US" b="1" dirty="0"/>
              <a:t>EXPLAIN</a:t>
            </a:r>
            <a:endParaRPr lang="en-GB" dirty="0">
              <a:effectLst/>
            </a:endParaRPr>
          </a:p>
          <a:p>
            <a:r>
              <a:rPr lang="en-US" dirty="0"/>
              <a:t>The results of lateral </a:t>
            </a:r>
            <a:r>
              <a:rPr lang="en-US" b="1" dirty="0" err="1"/>
              <a:t>corrasion</a:t>
            </a:r>
            <a:r>
              <a:rPr lang="en-US" dirty="0"/>
              <a:t> which becomes dominant over vertical </a:t>
            </a:r>
            <a:r>
              <a:rPr lang="en-US" dirty="0" err="1"/>
              <a:t>corrasion</a:t>
            </a:r>
            <a:r>
              <a:rPr lang="en-US" dirty="0"/>
              <a:t> as the </a:t>
            </a:r>
            <a:r>
              <a:rPr lang="en-US" b="1" dirty="0"/>
              <a:t>gradient</a:t>
            </a:r>
            <a:r>
              <a:rPr lang="en-US" dirty="0"/>
              <a:t> in the river decreases.</a:t>
            </a:r>
            <a:endParaRPr lang="en-GB" dirty="0">
              <a:effectLst/>
            </a:endParaRPr>
          </a:p>
          <a:p>
            <a:r>
              <a:rPr lang="en-US" b="1" dirty="0"/>
              <a:t>Erosion</a:t>
            </a:r>
            <a:r>
              <a:rPr lang="en-US" dirty="0"/>
              <a:t> on the outer bank causes undercutting and r</a:t>
            </a:r>
            <a:r>
              <a:rPr lang="en-US" b="1" dirty="0"/>
              <a:t>iver cliff</a:t>
            </a:r>
            <a:r>
              <a:rPr lang="en-US" dirty="0"/>
              <a:t>. Slack water on inner bank causes </a:t>
            </a:r>
            <a:r>
              <a:rPr lang="en-US" b="1" dirty="0"/>
              <a:t>deposition</a:t>
            </a:r>
            <a:r>
              <a:rPr lang="en-US" dirty="0"/>
              <a:t> and a bank of sediment called a meander scroll is produced.</a:t>
            </a:r>
            <a:endParaRPr lang="en-GB" dirty="0">
              <a:effectLst/>
            </a:endParaRPr>
          </a:p>
          <a:p>
            <a:endParaRPr lang="en-US" dirty="0"/>
          </a:p>
        </p:txBody>
      </p:sp>
    </p:spTree>
    <p:extLst>
      <p:ext uri="{BB962C8B-B14F-4D97-AF65-F5344CB8AC3E}">
        <p14:creationId xmlns:p14="http://schemas.microsoft.com/office/powerpoint/2010/main" val="1049064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4728845" y="2539683"/>
            <a:ext cx="2767330" cy="3429000"/>
          </a:xfrm>
          <a:prstGeom prst="rect">
            <a:avLst/>
          </a:prstGeom>
          <a:noFill/>
          <a:ln>
            <a:noFill/>
          </a:ln>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647825" y="889318"/>
            <a:ext cx="2517775" cy="2679065"/>
          </a:xfrm>
          <a:prstGeom prst="rect">
            <a:avLst/>
          </a:prstGeom>
          <a:noFill/>
          <a:ln>
            <a:noFill/>
          </a:ln>
        </p:spPr>
      </p:pic>
    </p:spTree>
    <p:extLst>
      <p:ext uri="{BB962C8B-B14F-4D97-AF65-F5344CB8AC3E}">
        <p14:creationId xmlns:p14="http://schemas.microsoft.com/office/powerpoint/2010/main" val="1759471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412" y="307622"/>
            <a:ext cx="1902812" cy="2146300"/>
          </a:xfrm>
          <a:prstGeom prst="rect">
            <a:avLst/>
          </a:prstGeom>
        </p:spPr>
      </p:pic>
      <p:sp>
        <p:nvSpPr>
          <p:cNvPr id="3" name="TextBox 2"/>
          <p:cNvSpPr txBox="1"/>
          <p:nvPr/>
        </p:nvSpPr>
        <p:spPr>
          <a:xfrm>
            <a:off x="362656" y="2648309"/>
            <a:ext cx="1514993" cy="646331"/>
          </a:xfrm>
          <a:prstGeom prst="rect">
            <a:avLst/>
          </a:prstGeom>
          <a:noFill/>
        </p:spPr>
        <p:txBody>
          <a:bodyPr wrap="square" rtlCol="0">
            <a:spAutoFit/>
          </a:bodyPr>
          <a:lstStyle/>
          <a:p>
            <a:pPr algn="ctr"/>
            <a:r>
              <a:rPr lang="en-US" sz="3600" dirty="0">
                <a:latin typeface="Abadi MT Condensed Extra Bold"/>
                <a:cs typeface="Abadi MT Condensed Extra Bold"/>
              </a:rPr>
              <a:t>EAT</a:t>
            </a:r>
          </a:p>
        </p:txBody>
      </p:sp>
      <p:sp>
        <p:nvSpPr>
          <p:cNvPr id="5" name="TextBox 4"/>
          <p:cNvSpPr txBox="1"/>
          <p:nvPr/>
        </p:nvSpPr>
        <p:spPr>
          <a:xfrm>
            <a:off x="3577168" y="3675923"/>
            <a:ext cx="1514993" cy="646331"/>
          </a:xfrm>
          <a:prstGeom prst="rect">
            <a:avLst/>
          </a:prstGeom>
          <a:noFill/>
        </p:spPr>
        <p:txBody>
          <a:bodyPr wrap="square" rtlCol="0">
            <a:spAutoFit/>
          </a:bodyPr>
          <a:lstStyle/>
          <a:p>
            <a:pPr algn="ctr"/>
            <a:r>
              <a:rPr lang="en-US" sz="3600" dirty="0">
                <a:latin typeface="Abadi MT Condensed Extra Bold"/>
                <a:cs typeface="Abadi MT Condensed Extra Bold"/>
              </a:rPr>
              <a:t>REVISE</a:t>
            </a:r>
          </a:p>
        </p:txBody>
      </p:sp>
      <p:sp>
        <p:nvSpPr>
          <p:cNvPr id="6" name="TextBox 5"/>
          <p:cNvSpPr txBox="1"/>
          <p:nvPr/>
        </p:nvSpPr>
        <p:spPr>
          <a:xfrm>
            <a:off x="6660445" y="4696094"/>
            <a:ext cx="2109072" cy="646331"/>
          </a:xfrm>
          <a:prstGeom prst="rect">
            <a:avLst/>
          </a:prstGeom>
          <a:noFill/>
        </p:spPr>
        <p:txBody>
          <a:bodyPr wrap="square" rtlCol="0">
            <a:spAutoFit/>
          </a:bodyPr>
          <a:lstStyle/>
          <a:p>
            <a:pPr algn="ctr"/>
            <a:r>
              <a:rPr lang="en-US" sz="3600" dirty="0">
                <a:latin typeface="Abadi MT Condensed Extra Bold"/>
                <a:cs typeface="Abadi MT Condensed Extra Bold"/>
              </a:rPr>
              <a:t>EXERCISE</a:t>
            </a:r>
          </a:p>
        </p:txBody>
      </p:sp>
      <p:sp>
        <p:nvSpPr>
          <p:cNvPr id="7" name="TextBox 6"/>
          <p:cNvSpPr txBox="1"/>
          <p:nvPr/>
        </p:nvSpPr>
        <p:spPr>
          <a:xfrm>
            <a:off x="253412" y="5342425"/>
            <a:ext cx="1514993" cy="646331"/>
          </a:xfrm>
          <a:prstGeom prst="rect">
            <a:avLst/>
          </a:prstGeom>
          <a:noFill/>
        </p:spPr>
        <p:txBody>
          <a:bodyPr wrap="square" rtlCol="0">
            <a:spAutoFit/>
          </a:bodyPr>
          <a:lstStyle/>
          <a:p>
            <a:pPr algn="ctr"/>
            <a:r>
              <a:rPr lang="en-US" sz="3600" dirty="0">
                <a:latin typeface="Abadi MT Condensed Extra Bold"/>
                <a:cs typeface="Abadi MT Condensed Extra Bold"/>
              </a:rPr>
              <a:t>REPEAT</a:t>
            </a:r>
          </a:p>
        </p:txBody>
      </p:sp>
      <p:pic>
        <p:nvPicPr>
          <p:cNvPr id="8" name="Picture 7"/>
          <p:cNvPicPr>
            <a:picLocks noChangeAspect="1"/>
          </p:cNvPicPr>
          <p:nvPr/>
        </p:nvPicPr>
        <p:blipFill>
          <a:blip r:embed="rId3"/>
          <a:stretch>
            <a:fillRect/>
          </a:stretch>
        </p:blipFill>
        <p:spPr>
          <a:xfrm>
            <a:off x="3356495" y="377155"/>
            <a:ext cx="2977444" cy="2076767"/>
          </a:xfrm>
          <a:prstGeom prst="rect">
            <a:avLst/>
          </a:prstGeom>
        </p:spPr>
      </p:pic>
      <p:pic>
        <p:nvPicPr>
          <p:cNvPr id="9" name="Picture 8"/>
          <p:cNvPicPr>
            <a:picLocks noChangeAspect="1"/>
          </p:cNvPicPr>
          <p:nvPr/>
        </p:nvPicPr>
        <p:blipFill>
          <a:blip r:embed="rId4"/>
          <a:stretch>
            <a:fillRect/>
          </a:stretch>
        </p:blipFill>
        <p:spPr>
          <a:xfrm>
            <a:off x="5947833" y="2453922"/>
            <a:ext cx="3026833" cy="2219678"/>
          </a:xfrm>
          <a:prstGeom prst="rect">
            <a:avLst/>
          </a:prstGeom>
        </p:spPr>
      </p:pic>
      <p:sp>
        <p:nvSpPr>
          <p:cNvPr id="4" name="TextBox 3"/>
          <p:cNvSpPr txBox="1"/>
          <p:nvPr/>
        </p:nvSpPr>
        <p:spPr>
          <a:xfrm>
            <a:off x="4388557" y="105985"/>
            <a:ext cx="1514993" cy="646331"/>
          </a:xfrm>
          <a:prstGeom prst="rect">
            <a:avLst/>
          </a:prstGeom>
          <a:noFill/>
        </p:spPr>
        <p:txBody>
          <a:bodyPr wrap="square" rtlCol="0">
            <a:spAutoFit/>
          </a:bodyPr>
          <a:lstStyle/>
          <a:p>
            <a:pPr algn="ctr"/>
            <a:r>
              <a:rPr lang="en-US" sz="3600" dirty="0">
                <a:latin typeface="Abadi MT Condensed Extra Bold"/>
                <a:cs typeface="Abadi MT Condensed Extra Bold"/>
              </a:rPr>
              <a:t>SLEEP</a:t>
            </a:r>
          </a:p>
        </p:txBody>
      </p:sp>
      <p:pic>
        <p:nvPicPr>
          <p:cNvPr id="10" name="Picture 9"/>
          <p:cNvPicPr>
            <a:picLocks noChangeAspect="1"/>
          </p:cNvPicPr>
          <p:nvPr/>
        </p:nvPicPr>
        <p:blipFill>
          <a:blip r:embed="rId5"/>
          <a:stretch>
            <a:fillRect/>
          </a:stretch>
        </p:blipFill>
        <p:spPr>
          <a:xfrm>
            <a:off x="2580383" y="4322254"/>
            <a:ext cx="3072053" cy="2304040"/>
          </a:xfrm>
          <a:prstGeom prst="rect">
            <a:avLst/>
          </a:prstGeom>
        </p:spPr>
      </p:pic>
      <p:pic>
        <p:nvPicPr>
          <p:cNvPr id="11" name="Picture 10"/>
          <p:cNvPicPr>
            <a:picLocks noChangeAspect="1"/>
          </p:cNvPicPr>
          <p:nvPr/>
        </p:nvPicPr>
        <p:blipFill>
          <a:blip r:embed="rId6"/>
          <a:stretch>
            <a:fillRect/>
          </a:stretch>
        </p:blipFill>
        <p:spPr>
          <a:xfrm>
            <a:off x="-268111" y="3466905"/>
            <a:ext cx="2674978" cy="1504460"/>
          </a:xfrm>
          <a:prstGeom prst="rect">
            <a:avLst/>
          </a:prstGeom>
        </p:spPr>
      </p:pic>
    </p:spTree>
    <p:extLst>
      <p:ext uri="{BB962C8B-B14F-4D97-AF65-F5344CB8AC3E}">
        <p14:creationId xmlns:p14="http://schemas.microsoft.com/office/powerpoint/2010/main" val="2669783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Mnemonics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76921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233861" y="1856105"/>
            <a:ext cx="2743200" cy="31457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US" sz="1050" kern="100">
                <a:effectLst/>
                <a:latin typeface="Arial"/>
                <a:ea typeface="ＭＳ 明朝"/>
                <a:cs typeface="Times New Roman"/>
              </a:rPr>
              <a:t>Stage 1</a:t>
            </a:r>
            <a:endParaRPr lang="en-GB" sz="1050" kern="100">
              <a:effectLst/>
              <a:latin typeface="Cambria"/>
              <a:ea typeface="ＭＳ 明朝"/>
              <a:cs typeface="Times New Roman"/>
            </a:endParaRPr>
          </a:p>
          <a:p>
            <a:pPr>
              <a:lnSpc>
                <a:spcPct val="115000"/>
              </a:lnSpc>
              <a:spcAft>
                <a:spcPts val="1000"/>
              </a:spcAft>
            </a:pPr>
            <a:r>
              <a:rPr lang="en-US" sz="1050" kern="100">
                <a:effectLst/>
                <a:latin typeface="Arial"/>
                <a:ea typeface="ＭＳ 明朝"/>
                <a:cs typeface="Times New Roman"/>
              </a:rPr>
              <a:t>Choose key words from a topic of your choice</a:t>
            </a:r>
            <a:endParaRPr lang="en-GB" sz="1050" kern="100">
              <a:effectLst/>
              <a:latin typeface="Cambria"/>
              <a:ea typeface="ＭＳ 明朝"/>
              <a:cs typeface="Times New Roman"/>
            </a:endParaRPr>
          </a:p>
          <a:p>
            <a:pPr>
              <a:lnSpc>
                <a:spcPct val="115000"/>
              </a:lnSpc>
              <a:spcAft>
                <a:spcPts val="1000"/>
              </a:spcAft>
            </a:pPr>
            <a:r>
              <a:rPr lang="en-US" sz="1050" kern="100">
                <a:effectLst/>
                <a:latin typeface="Arial"/>
                <a:ea typeface="ＭＳ 明朝"/>
                <a:cs typeface="Times New Roman"/>
              </a:rPr>
              <a:t>Eg:  Proteins (Food Tech)</a:t>
            </a:r>
            <a:endParaRPr lang="en-GB" sz="1050" kern="100">
              <a:effectLst/>
              <a:latin typeface="Cambria"/>
              <a:ea typeface="ＭＳ 明朝"/>
              <a:cs typeface="Times New Roman"/>
            </a:endParaRPr>
          </a:p>
          <a:p>
            <a:pPr>
              <a:lnSpc>
                <a:spcPct val="115000"/>
              </a:lnSpc>
              <a:spcAft>
                <a:spcPts val="1000"/>
              </a:spcAft>
            </a:pPr>
            <a:r>
              <a:rPr lang="en-US" sz="1050" b="1" kern="100">
                <a:effectLst/>
                <a:latin typeface="Arial"/>
                <a:ea typeface="ＭＳ 明朝"/>
                <a:cs typeface="Times New Roman"/>
              </a:rPr>
              <a:t>C</a:t>
            </a:r>
            <a:r>
              <a:rPr lang="en-US" sz="1050" kern="100">
                <a:effectLst/>
                <a:latin typeface="Arial"/>
                <a:ea typeface="ＭＳ 明朝"/>
                <a:cs typeface="Times New Roman"/>
              </a:rPr>
              <a:t>arbon</a:t>
            </a:r>
            <a:endParaRPr lang="en-GB" sz="1050" kern="100">
              <a:effectLst/>
              <a:latin typeface="Cambria"/>
              <a:ea typeface="ＭＳ 明朝"/>
              <a:cs typeface="Times New Roman"/>
            </a:endParaRPr>
          </a:p>
          <a:p>
            <a:pPr>
              <a:lnSpc>
                <a:spcPct val="115000"/>
              </a:lnSpc>
              <a:spcAft>
                <a:spcPts val="1000"/>
              </a:spcAft>
            </a:pPr>
            <a:r>
              <a:rPr lang="en-US" sz="1050" b="1" kern="100">
                <a:effectLst/>
                <a:latin typeface="Arial"/>
                <a:ea typeface="ＭＳ 明朝"/>
                <a:cs typeface="Times New Roman"/>
              </a:rPr>
              <a:t>H</a:t>
            </a:r>
            <a:r>
              <a:rPr lang="en-US" sz="1050" kern="100">
                <a:effectLst/>
                <a:latin typeface="Arial"/>
                <a:ea typeface="ＭＳ 明朝"/>
                <a:cs typeface="Times New Roman"/>
              </a:rPr>
              <a:t>ydrogen</a:t>
            </a:r>
            <a:endParaRPr lang="en-GB" sz="1050" kern="100">
              <a:effectLst/>
              <a:latin typeface="Cambria"/>
              <a:ea typeface="ＭＳ 明朝"/>
              <a:cs typeface="Times New Roman"/>
            </a:endParaRPr>
          </a:p>
          <a:p>
            <a:pPr>
              <a:lnSpc>
                <a:spcPct val="115000"/>
              </a:lnSpc>
              <a:spcAft>
                <a:spcPts val="1000"/>
              </a:spcAft>
            </a:pPr>
            <a:r>
              <a:rPr lang="en-US" sz="1050" b="1" kern="100">
                <a:effectLst/>
                <a:latin typeface="Arial"/>
                <a:ea typeface="ＭＳ 明朝"/>
                <a:cs typeface="Times New Roman"/>
              </a:rPr>
              <a:t>O</a:t>
            </a:r>
            <a:r>
              <a:rPr lang="en-US" sz="1050" kern="100">
                <a:effectLst/>
                <a:latin typeface="Arial"/>
                <a:ea typeface="ＭＳ 明朝"/>
                <a:cs typeface="Times New Roman"/>
              </a:rPr>
              <a:t>xygen</a:t>
            </a:r>
            <a:endParaRPr lang="en-GB" sz="1050" kern="100">
              <a:effectLst/>
              <a:latin typeface="Cambria"/>
              <a:ea typeface="ＭＳ 明朝"/>
              <a:cs typeface="Times New Roman"/>
            </a:endParaRPr>
          </a:p>
          <a:p>
            <a:pPr>
              <a:lnSpc>
                <a:spcPct val="115000"/>
              </a:lnSpc>
              <a:spcAft>
                <a:spcPts val="1000"/>
              </a:spcAft>
            </a:pPr>
            <a:r>
              <a:rPr lang="en-US" sz="1050" b="1" kern="100">
                <a:effectLst/>
                <a:latin typeface="Arial"/>
                <a:ea typeface="ＭＳ 明朝"/>
                <a:cs typeface="Times New Roman"/>
              </a:rPr>
              <a:t>P</a:t>
            </a:r>
            <a:r>
              <a:rPr lang="en-US" sz="1050" kern="100">
                <a:effectLst/>
                <a:latin typeface="Arial"/>
                <a:ea typeface="ＭＳ 明朝"/>
                <a:cs typeface="Times New Roman"/>
              </a:rPr>
              <a:t>hosphors</a:t>
            </a:r>
            <a:endParaRPr lang="en-GB" sz="1050" kern="100">
              <a:effectLst/>
              <a:latin typeface="Cambria"/>
              <a:ea typeface="ＭＳ 明朝"/>
              <a:cs typeface="Times New Roman"/>
            </a:endParaRPr>
          </a:p>
          <a:p>
            <a:pPr>
              <a:lnSpc>
                <a:spcPct val="115000"/>
              </a:lnSpc>
              <a:spcAft>
                <a:spcPts val="1000"/>
              </a:spcAft>
            </a:pPr>
            <a:r>
              <a:rPr lang="en-US" sz="1050" b="1" kern="100">
                <a:effectLst/>
                <a:latin typeface="Arial"/>
                <a:ea typeface="ＭＳ 明朝"/>
                <a:cs typeface="Times New Roman"/>
              </a:rPr>
              <a:t>N</a:t>
            </a:r>
            <a:r>
              <a:rPr lang="en-US" sz="1050" kern="100">
                <a:effectLst/>
                <a:latin typeface="Arial"/>
                <a:ea typeface="ＭＳ 明朝"/>
                <a:cs typeface="Times New Roman"/>
              </a:rPr>
              <a:t>itrogen</a:t>
            </a:r>
            <a:endParaRPr lang="en-GB" sz="1050" kern="100">
              <a:effectLst/>
              <a:latin typeface="Cambria"/>
              <a:ea typeface="ＭＳ 明朝"/>
              <a:cs typeface="Times New Roman"/>
            </a:endParaRPr>
          </a:p>
          <a:p>
            <a:pPr>
              <a:lnSpc>
                <a:spcPct val="115000"/>
              </a:lnSpc>
              <a:spcAft>
                <a:spcPts val="1000"/>
              </a:spcAft>
            </a:pPr>
            <a:r>
              <a:rPr lang="en-US" sz="1050" kern="100">
                <a:effectLst/>
                <a:latin typeface="Cambria"/>
                <a:ea typeface="ＭＳ 明朝"/>
                <a:cs typeface="Times New Roman"/>
              </a:rPr>
              <a:t> </a:t>
            </a:r>
            <a:endParaRPr lang="en-GB" sz="1050" kern="100">
              <a:effectLst/>
              <a:latin typeface="Cambria"/>
              <a:ea typeface="ＭＳ 明朝"/>
              <a:cs typeface="Times New Roman"/>
            </a:endParaRPr>
          </a:p>
        </p:txBody>
      </p:sp>
      <p:sp>
        <p:nvSpPr>
          <p:cNvPr id="3" name="Text Box 8"/>
          <p:cNvSpPr txBox="1">
            <a:spLocks noChangeArrowheads="1"/>
          </p:cNvSpPr>
          <p:nvPr/>
        </p:nvSpPr>
        <p:spPr bwMode="auto">
          <a:xfrm>
            <a:off x="5103628" y="1856105"/>
            <a:ext cx="3086100" cy="2336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US" sz="1050" kern="100">
                <a:effectLst/>
                <a:latin typeface="Arial"/>
                <a:ea typeface="ＭＳ 明朝"/>
                <a:cs typeface="Times New Roman"/>
              </a:rPr>
              <a:t>Stage 2</a:t>
            </a:r>
            <a:endParaRPr lang="en-GB" sz="1050" kern="100">
              <a:effectLst/>
              <a:latin typeface="Cambria"/>
              <a:ea typeface="ＭＳ 明朝"/>
              <a:cs typeface="Times New Roman"/>
            </a:endParaRPr>
          </a:p>
          <a:p>
            <a:pPr>
              <a:lnSpc>
                <a:spcPct val="115000"/>
              </a:lnSpc>
              <a:spcAft>
                <a:spcPts val="1000"/>
              </a:spcAft>
            </a:pPr>
            <a:r>
              <a:rPr lang="en-US" sz="1050" kern="100">
                <a:effectLst/>
                <a:latin typeface="Arial"/>
                <a:ea typeface="ＭＳ 明朝"/>
                <a:cs typeface="Times New Roman"/>
              </a:rPr>
              <a:t>Use the first letter of each word to make a sentence or word that you can remember</a:t>
            </a:r>
            <a:endParaRPr lang="en-GB" sz="1050" kern="100">
              <a:effectLst/>
              <a:latin typeface="Cambria"/>
              <a:ea typeface="ＭＳ 明朝"/>
              <a:cs typeface="Times New Roman"/>
            </a:endParaRPr>
          </a:p>
          <a:p>
            <a:pPr>
              <a:lnSpc>
                <a:spcPct val="115000"/>
              </a:lnSpc>
              <a:spcAft>
                <a:spcPts val="1000"/>
              </a:spcAft>
            </a:pPr>
            <a:r>
              <a:rPr lang="en-US" sz="1050" kern="100">
                <a:effectLst/>
                <a:latin typeface="Arial"/>
                <a:ea typeface="ＭＳ 明朝"/>
                <a:cs typeface="Times New Roman"/>
              </a:rPr>
              <a:t>Eg</a:t>
            </a:r>
            <a:endParaRPr lang="en-GB" sz="1050" kern="100">
              <a:effectLst/>
              <a:latin typeface="Cambria"/>
              <a:ea typeface="ＭＳ 明朝"/>
              <a:cs typeface="Times New Roman"/>
            </a:endParaRPr>
          </a:p>
          <a:p>
            <a:pPr>
              <a:lnSpc>
                <a:spcPct val="115000"/>
              </a:lnSpc>
              <a:spcAft>
                <a:spcPts val="1000"/>
              </a:spcAft>
            </a:pPr>
            <a:r>
              <a:rPr lang="en-US" sz="1050" kern="100">
                <a:effectLst/>
                <a:latin typeface="Arial"/>
                <a:ea typeface="ＭＳ 明朝"/>
                <a:cs typeface="Times New Roman"/>
              </a:rPr>
              <a:t>Chops &amp; N</a:t>
            </a:r>
            <a:endParaRPr lang="en-GB" sz="1050" kern="100">
              <a:effectLst/>
              <a:latin typeface="Cambria"/>
              <a:ea typeface="ＭＳ 明朝"/>
              <a:cs typeface="Times New Roman"/>
            </a:endParaRPr>
          </a:p>
          <a:p>
            <a:pPr>
              <a:lnSpc>
                <a:spcPct val="115000"/>
              </a:lnSpc>
              <a:spcAft>
                <a:spcPts val="1000"/>
              </a:spcAft>
            </a:pPr>
            <a:r>
              <a:rPr lang="en-US" sz="1050" kern="100">
                <a:effectLst/>
                <a:latin typeface="Arial"/>
                <a:ea typeface="ＭＳ 明朝"/>
                <a:cs typeface="Times New Roman"/>
              </a:rPr>
              <a:t> </a:t>
            </a:r>
            <a:endParaRPr lang="en-GB" sz="1050" kern="100">
              <a:effectLst/>
              <a:latin typeface="Cambria"/>
              <a:ea typeface="ＭＳ 明朝"/>
              <a:cs typeface="Times New Roman"/>
            </a:endParaRPr>
          </a:p>
          <a:p>
            <a:pPr>
              <a:lnSpc>
                <a:spcPct val="115000"/>
              </a:lnSpc>
              <a:spcAft>
                <a:spcPts val="1000"/>
              </a:spcAft>
            </a:pPr>
            <a:r>
              <a:rPr lang="en-US" sz="1050" kern="100">
                <a:effectLst/>
                <a:latin typeface="Arial"/>
                <a:ea typeface="ＭＳ 明朝"/>
                <a:cs typeface="Times New Roman"/>
              </a:rPr>
              <a:t>(funny sentences are easier to remember)</a:t>
            </a:r>
            <a:endParaRPr lang="en-GB" sz="1050" kern="100" dirty="0">
              <a:effectLst/>
              <a:latin typeface="Cambria"/>
              <a:ea typeface="ＭＳ 明朝"/>
              <a:cs typeface="Times New Roman"/>
            </a:endParaRPr>
          </a:p>
        </p:txBody>
      </p:sp>
      <p:sp>
        <p:nvSpPr>
          <p:cNvPr id="5" name="Rectangle 4"/>
          <p:cNvSpPr/>
          <p:nvPr/>
        </p:nvSpPr>
        <p:spPr>
          <a:xfrm>
            <a:off x="3977061" y="2473607"/>
            <a:ext cx="1126567" cy="1015663"/>
          </a:xfrm>
          <a:prstGeom prst="rect">
            <a:avLst/>
          </a:prstGeom>
        </p:spPr>
        <p:txBody>
          <a:bodyPr wrap="square">
            <a:spAutoFit/>
          </a:bodyPr>
          <a:lstStyle/>
          <a:p>
            <a:r>
              <a:rPr lang="en-US" sz="6000" b="0" i="0" dirty="0">
                <a:latin typeface="Wingdings"/>
                <a:ea typeface="Wingdings"/>
                <a:cs typeface="Wingdings"/>
              </a:rPr>
              <a:t></a:t>
            </a:r>
            <a:endParaRPr lang="en-US" sz="6000" dirty="0"/>
          </a:p>
        </p:txBody>
      </p:sp>
    </p:spTree>
    <p:extLst>
      <p:ext uri="{BB962C8B-B14F-4D97-AF65-F5344CB8AC3E}">
        <p14:creationId xmlns:p14="http://schemas.microsoft.com/office/powerpoint/2010/main" val="1265139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pictures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76655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936750" y="49848"/>
            <a:ext cx="5270500" cy="6758305"/>
          </a:xfrm>
          <a:prstGeom prst="rect">
            <a:avLst/>
          </a:prstGeom>
          <a:noFill/>
          <a:ln>
            <a:noFill/>
          </a:ln>
        </p:spPr>
      </p:pic>
    </p:spTree>
    <p:extLst>
      <p:ext uri="{BB962C8B-B14F-4D97-AF65-F5344CB8AC3E}">
        <p14:creationId xmlns:p14="http://schemas.microsoft.com/office/powerpoint/2010/main" val="594647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936750" y="49848"/>
            <a:ext cx="5270500" cy="6758305"/>
          </a:xfrm>
          <a:prstGeom prst="rect">
            <a:avLst/>
          </a:prstGeom>
          <a:noFill/>
          <a:ln>
            <a:noFill/>
          </a:ln>
        </p:spPr>
      </p:pic>
      <p:sp>
        <p:nvSpPr>
          <p:cNvPr id="3" name="Line Callout 1 2"/>
          <p:cNvSpPr/>
          <p:nvPr/>
        </p:nvSpPr>
        <p:spPr>
          <a:xfrm>
            <a:off x="571031" y="392477"/>
            <a:ext cx="2203450" cy="1281430"/>
          </a:xfrm>
          <a:prstGeom prst="borderCallout1">
            <a:avLst>
              <a:gd name="adj1" fmla="val 99868"/>
              <a:gd name="adj2" fmla="val 49447"/>
              <a:gd name="adj3" fmla="val 220049"/>
              <a:gd name="adj4" fmla="val 6895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800" b="1">
                <a:solidFill>
                  <a:srgbClr val="FF0000"/>
                </a:solidFill>
                <a:effectLst/>
                <a:latin typeface="Arial"/>
                <a:ea typeface="Times New Roman"/>
                <a:cs typeface="Times New Roman"/>
              </a:rPr>
              <a:t>COMMITMENT</a:t>
            </a:r>
            <a:endParaRPr lang="en-GB" sz="1100">
              <a:effectLst/>
              <a:latin typeface="Tahoma"/>
              <a:ea typeface="Times New Roman"/>
              <a:cs typeface="Times New Roman"/>
            </a:endParaRPr>
          </a:p>
          <a:p>
            <a:pPr algn="just">
              <a:spcAft>
                <a:spcPts val="0"/>
              </a:spcAft>
            </a:pPr>
            <a:r>
              <a:rPr lang="en-GB" sz="800" b="1">
                <a:solidFill>
                  <a:srgbClr val="FF0000"/>
                </a:solidFill>
                <a:effectLst/>
                <a:latin typeface="Arial"/>
                <a:ea typeface="Times New Roman"/>
                <a:cs typeface="Times New Roman"/>
              </a:rPr>
              <a:t>POINT: </a:t>
            </a:r>
            <a:r>
              <a:rPr lang="en-GB" sz="800">
                <a:solidFill>
                  <a:srgbClr val="FF0000"/>
                </a:solidFill>
                <a:effectLst/>
                <a:latin typeface="Arial"/>
                <a:ea typeface="Times New Roman"/>
                <a:cs typeface="Times New Roman"/>
              </a:rPr>
              <a:t>Hardy individuals show Commitment.</a:t>
            </a:r>
            <a:endParaRPr lang="en-GB" sz="1100">
              <a:effectLst/>
              <a:latin typeface="Tahoma"/>
              <a:ea typeface="Times New Roman"/>
              <a:cs typeface="Times New Roman"/>
            </a:endParaRPr>
          </a:p>
          <a:p>
            <a:pPr algn="just">
              <a:spcAft>
                <a:spcPts val="0"/>
              </a:spcAft>
            </a:pPr>
            <a:r>
              <a:rPr lang="en-GB" sz="800" b="1">
                <a:solidFill>
                  <a:srgbClr val="FF0000"/>
                </a:solidFill>
                <a:effectLst/>
                <a:latin typeface="Arial"/>
                <a:ea typeface="Times New Roman"/>
                <a:cs typeface="Times New Roman"/>
              </a:rPr>
              <a:t>EXPLAIN: </a:t>
            </a:r>
            <a:r>
              <a:rPr lang="en-GB" sz="800">
                <a:solidFill>
                  <a:srgbClr val="FF0000"/>
                </a:solidFill>
                <a:effectLst/>
                <a:latin typeface="Arial"/>
                <a:ea typeface="Times New Roman"/>
                <a:cs typeface="Times New Roman"/>
              </a:rPr>
              <a:t>This means they are involved in what they do. They are committed to their work and personal relationships and have a strong sense of purpose.</a:t>
            </a:r>
            <a:endParaRPr lang="en-GB" sz="1100">
              <a:effectLst/>
              <a:latin typeface="Tahoma"/>
              <a:ea typeface="Times New Roman"/>
              <a:cs typeface="Times New Roman"/>
            </a:endParaRPr>
          </a:p>
          <a:p>
            <a:pPr algn="just">
              <a:spcAft>
                <a:spcPts val="0"/>
              </a:spcAft>
            </a:pPr>
            <a:r>
              <a:rPr lang="en-GB" sz="800" b="1">
                <a:solidFill>
                  <a:srgbClr val="FF0000"/>
                </a:solidFill>
                <a:effectLst/>
                <a:latin typeface="Arial"/>
                <a:ea typeface="Times New Roman"/>
                <a:cs typeface="Times New Roman"/>
              </a:rPr>
              <a:t>EXAMPLE: </a:t>
            </a:r>
            <a:r>
              <a:rPr lang="en-GB" sz="800">
                <a:solidFill>
                  <a:srgbClr val="FF0000"/>
                </a:solidFill>
                <a:effectLst/>
                <a:latin typeface="Arial"/>
                <a:ea typeface="Times New Roman"/>
                <a:cs typeface="Times New Roman"/>
              </a:rPr>
              <a:t>For example, they may have many friends both inside and outside of work</a:t>
            </a:r>
            <a:endParaRPr lang="en-GB" sz="1100">
              <a:effectLst/>
              <a:latin typeface="Tahoma"/>
              <a:ea typeface="Times New Roman"/>
              <a:cs typeface="Times New Roman"/>
            </a:endParaRPr>
          </a:p>
        </p:txBody>
      </p:sp>
      <p:sp>
        <p:nvSpPr>
          <p:cNvPr id="4" name="Line Callout 1 3"/>
          <p:cNvSpPr/>
          <p:nvPr/>
        </p:nvSpPr>
        <p:spPr>
          <a:xfrm>
            <a:off x="6563360" y="392477"/>
            <a:ext cx="2580640" cy="975995"/>
          </a:xfrm>
          <a:prstGeom prst="borderCallout1">
            <a:avLst>
              <a:gd name="adj1" fmla="val 99868"/>
              <a:gd name="adj2" fmla="val 49447"/>
              <a:gd name="adj3" fmla="val 137459"/>
              <a:gd name="adj4" fmla="val -1575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800" b="1">
                <a:solidFill>
                  <a:srgbClr val="FF0000"/>
                </a:solidFill>
                <a:effectLst/>
                <a:latin typeface="Arial"/>
                <a:ea typeface="Times New Roman"/>
                <a:cs typeface="Times New Roman"/>
              </a:rPr>
              <a:t>CHALLENGE</a:t>
            </a:r>
            <a:endParaRPr lang="en-GB" sz="1100">
              <a:effectLst/>
              <a:latin typeface="Tahoma"/>
              <a:ea typeface="Times New Roman"/>
              <a:cs typeface="Times New Roman"/>
            </a:endParaRPr>
          </a:p>
          <a:p>
            <a:pPr algn="just">
              <a:spcAft>
                <a:spcPts val="0"/>
              </a:spcAft>
            </a:pPr>
            <a:r>
              <a:rPr lang="en-GB" sz="800" b="1">
                <a:solidFill>
                  <a:srgbClr val="FF0000"/>
                </a:solidFill>
                <a:effectLst/>
                <a:latin typeface="Arial"/>
                <a:ea typeface="Times New Roman"/>
                <a:cs typeface="Times New Roman"/>
              </a:rPr>
              <a:t>POINT: </a:t>
            </a:r>
            <a:r>
              <a:rPr lang="en-GB" sz="800">
                <a:solidFill>
                  <a:srgbClr val="FF0000"/>
                </a:solidFill>
                <a:effectLst/>
                <a:latin typeface="Arial"/>
                <a:ea typeface="Times New Roman"/>
                <a:cs typeface="Times New Roman"/>
              </a:rPr>
              <a:t>Hardy individuals view potentially stressful situations as a </a:t>
            </a:r>
            <a:r>
              <a:rPr lang="en-GB" sz="800" b="1">
                <a:solidFill>
                  <a:srgbClr val="FF0000"/>
                </a:solidFill>
                <a:effectLst/>
                <a:latin typeface="Arial"/>
                <a:ea typeface="Times New Roman"/>
                <a:cs typeface="Times New Roman"/>
              </a:rPr>
              <a:t>challenge. </a:t>
            </a:r>
            <a:endParaRPr lang="en-GB" sz="1100">
              <a:effectLst/>
              <a:latin typeface="Tahoma"/>
              <a:ea typeface="Times New Roman"/>
              <a:cs typeface="Times New Roman"/>
            </a:endParaRPr>
          </a:p>
          <a:p>
            <a:pPr algn="just">
              <a:spcAft>
                <a:spcPts val="0"/>
              </a:spcAft>
            </a:pPr>
            <a:r>
              <a:rPr lang="en-GB" sz="800" b="1">
                <a:solidFill>
                  <a:srgbClr val="FF0000"/>
                </a:solidFill>
                <a:effectLst/>
                <a:latin typeface="Arial"/>
                <a:ea typeface="Times New Roman"/>
                <a:cs typeface="Times New Roman"/>
              </a:rPr>
              <a:t>EXPLAIN: </a:t>
            </a:r>
            <a:r>
              <a:rPr lang="en-GB" sz="800">
                <a:solidFill>
                  <a:srgbClr val="FF0000"/>
                </a:solidFill>
                <a:effectLst/>
                <a:latin typeface="Arial"/>
                <a:ea typeface="Times New Roman"/>
                <a:cs typeface="Times New Roman"/>
              </a:rPr>
              <a:t>They see life changes as a challenge to be overcome, rather than a problem or threat.  </a:t>
            </a:r>
            <a:endParaRPr lang="en-GB" sz="1100">
              <a:effectLst/>
              <a:latin typeface="Tahoma"/>
              <a:ea typeface="Times New Roman"/>
              <a:cs typeface="Times New Roman"/>
            </a:endParaRPr>
          </a:p>
          <a:p>
            <a:pPr algn="just">
              <a:spcAft>
                <a:spcPts val="0"/>
              </a:spcAft>
            </a:pPr>
            <a:r>
              <a:rPr lang="en-GB" sz="800" b="1">
                <a:solidFill>
                  <a:srgbClr val="FF0000"/>
                </a:solidFill>
                <a:effectLst/>
                <a:latin typeface="Arial"/>
                <a:ea typeface="Times New Roman"/>
                <a:cs typeface="Times New Roman"/>
              </a:rPr>
              <a:t>EXAMPLE:</a:t>
            </a:r>
            <a:r>
              <a:rPr lang="en-GB" sz="800">
                <a:solidFill>
                  <a:srgbClr val="FF0000"/>
                </a:solidFill>
                <a:effectLst/>
                <a:latin typeface="Arial"/>
                <a:ea typeface="Times New Roman"/>
                <a:cs typeface="Times New Roman"/>
              </a:rPr>
              <a:t> For example, they may look forward to the challenges of a new job.</a:t>
            </a:r>
            <a:endParaRPr lang="en-GB" sz="1100">
              <a:effectLst/>
              <a:latin typeface="Tahoma"/>
              <a:ea typeface="Times New Roman"/>
              <a:cs typeface="Times New Roman"/>
            </a:endParaRPr>
          </a:p>
        </p:txBody>
      </p:sp>
      <p:sp>
        <p:nvSpPr>
          <p:cNvPr id="5" name="Line Callout 1 4"/>
          <p:cNvSpPr/>
          <p:nvPr/>
        </p:nvSpPr>
        <p:spPr>
          <a:xfrm>
            <a:off x="7207250" y="3887198"/>
            <a:ext cx="1597025" cy="845820"/>
          </a:xfrm>
          <a:prstGeom prst="borderCallout1">
            <a:avLst>
              <a:gd name="adj1" fmla="val 51873"/>
              <a:gd name="adj2" fmla="val 89"/>
              <a:gd name="adj3" fmla="val -64649"/>
              <a:gd name="adj4" fmla="val -3333"/>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GB" sz="800" dirty="0">
                <a:solidFill>
                  <a:srgbClr val="0070C0"/>
                </a:solidFill>
                <a:effectLst/>
                <a:latin typeface="Arial"/>
                <a:ea typeface="Times New Roman"/>
                <a:cs typeface="Times New Roman"/>
              </a:rPr>
              <a:t>Participants were asked to complete three questionnaires: a </a:t>
            </a:r>
            <a:r>
              <a:rPr lang="en-GB" sz="800" b="1" dirty="0">
                <a:solidFill>
                  <a:srgbClr val="0070C0"/>
                </a:solidFill>
                <a:effectLst/>
                <a:latin typeface="Arial"/>
                <a:ea typeface="Times New Roman"/>
                <a:cs typeface="Times New Roman"/>
              </a:rPr>
              <a:t>personality questionnaire</a:t>
            </a:r>
            <a:r>
              <a:rPr lang="en-GB" sz="800" dirty="0">
                <a:solidFill>
                  <a:srgbClr val="0070C0"/>
                </a:solidFill>
                <a:effectLst/>
                <a:latin typeface="Arial"/>
                <a:ea typeface="Times New Roman"/>
                <a:cs typeface="Times New Roman"/>
              </a:rPr>
              <a:t>; the </a:t>
            </a:r>
            <a:r>
              <a:rPr lang="en-GB" sz="800" b="1" dirty="0">
                <a:solidFill>
                  <a:srgbClr val="0070C0"/>
                </a:solidFill>
                <a:effectLst/>
                <a:latin typeface="Arial"/>
                <a:ea typeface="Times New Roman"/>
                <a:cs typeface="Times New Roman"/>
              </a:rPr>
              <a:t>SRRS</a:t>
            </a:r>
            <a:r>
              <a:rPr lang="en-GB" sz="800" dirty="0">
                <a:solidFill>
                  <a:srgbClr val="0070C0"/>
                </a:solidFill>
                <a:effectLst/>
                <a:latin typeface="Arial"/>
                <a:ea typeface="Times New Roman"/>
                <a:cs typeface="Times New Roman"/>
              </a:rPr>
              <a:t> over three years; a measure of their </a:t>
            </a:r>
            <a:r>
              <a:rPr lang="en-GB" sz="800" b="1" dirty="0">
                <a:solidFill>
                  <a:srgbClr val="0070C0"/>
                </a:solidFill>
                <a:effectLst/>
                <a:latin typeface="Arial"/>
                <a:ea typeface="Times New Roman"/>
                <a:cs typeface="Times New Roman"/>
              </a:rPr>
              <a:t>illness</a:t>
            </a:r>
            <a:r>
              <a:rPr lang="en-GB" sz="800" dirty="0">
                <a:solidFill>
                  <a:srgbClr val="0070C0"/>
                </a:solidFill>
                <a:effectLst/>
                <a:latin typeface="Arial"/>
                <a:ea typeface="Times New Roman"/>
                <a:cs typeface="Times New Roman"/>
              </a:rPr>
              <a:t> over three years</a:t>
            </a:r>
            <a:endParaRPr lang="en-GB" sz="1100" dirty="0">
              <a:effectLst/>
              <a:latin typeface="Tahoma"/>
              <a:ea typeface="Times New Roman"/>
              <a:cs typeface="Times New Roman"/>
            </a:endParaRPr>
          </a:p>
          <a:p>
            <a:pPr algn="ctr">
              <a:spcAft>
                <a:spcPts val="0"/>
              </a:spcAft>
            </a:pPr>
            <a:r>
              <a:rPr lang="en-GB" sz="1100" dirty="0">
                <a:effectLst/>
                <a:latin typeface="Tahoma"/>
                <a:ea typeface="Times New Roman"/>
                <a:cs typeface="Times New Roman"/>
              </a:rPr>
              <a:t> </a:t>
            </a:r>
          </a:p>
        </p:txBody>
      </p:sp>
      <p:sp>
        <p:nvSpPr>
          <p:cNvPr id="6" name="Line Callout 1 5"/>
          <p:cNvSpPr/>
          <p:nvPr/>
        </p:nvSpPr>
        <p:spPr>
          <a:xfrm>
            <a:off x="1720213" y="3887198"/>
            <a:ext cx="1390650" cy="517525"/>
          </a:xfrm>
          <a:prstGeom prst="borderCallout1">
            <a:avLst>
              <a:gd name="adj1" fmla="val 99868"/>
              <a:gd name="adj2" fmla="val 49447"/>
              <a:gd name="adj3" fmla="val 349190"/>
              <a:gd name="adj4" fmla="val 88799"/>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GB" sz="800">
                <a:solidFill>
                  <a:srgbClr val="0070C0"/>
                </a:solidFill>
                <a:effectLst/>
                <a:latin typeface="Arial"/>
                <a:ea typeface="Times New Roman"/>
                <a:cs typeface="Times New Roman"/>
              </a:rPr>
              <a:t>Hardy individuals show</a:t>
            </a:r>
            <a:r>
              <a:rPr lang="en-GB" sz="800" b="1">
                <a:solidFill>
                  <a:srgbClr val="0070C0"/>
                </a:solidFill>
                <a:effectLst/>
                <a:latin typeface="Arial"/>
                <a:ea typeface="Times New Roman"/>
                <a:cs typeface="Times New Roman"/>
              </a:rPr>
              <a:t> three Cs: Control, commitment, Challenge</a:t>
            </a:r>
            <a:endParaRPr lang="en-GB" sz="1100">
              <a:effectLst/>
              <a:latin typeface="Tahoma"/>
              <a:ea typeface="Times New Roman"/>
              <a:cs typeface="Times New Roman"/>
            </a:endParaRPr>
          </a:p>
        </p:txBody>
      </p:sp>
      <p:sp>
        <p:nvSpPr>
          <p:cNvPr id="7" name="Line Callout 1 6"/>
          <p:cNvSpPr/>
          <p:nvPr/>
        </p:nvSpPr>
        <p:spPr>
          <a:xfrm>
            <a:off x="279398" y="4145960"/>
            <a:ext cx="1440815" cy="517525"/>
          </a:xfrm>
          <a:prstGeom prst="borderCallout1">
            <a:avLst>
              <a:gd name="adj1" fmla="val 99868"/>
              <a:gd name="adj2" fmla="val 49447"/>
              <a:gd name="adj3" fmla="val 384550"/>
              <a:gd name="adj4" fmla="val 171500"/>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GB" sz="800" b="1">
                <a:solidFill>
                  <a:srgbClr val="0070C0"/>
                </a:solidFill>
                <a:effectLst/>
                <a:latin typeface="Arial"/>
                <a:ea typeface="Times New Roman"/>
                <a:cs typeface="Times New Roman"/>
              </a:rPr>
              <a:t>Kobasa</a:t>
            </a:r>
            <a:r>
              <a:rPr lang="en-GB" sz="800">
                <a:solidFill>
                  <a:srgbClr val="0070C0"/>
                </a:solidFill>
                <a:effectLst/>
                <a:latin typeface="Arial"/>
                <a:ea typeface="Times New Roman"/>
                <a:cs typeface="Times New Roman"/>
              </a:rPr>
              <a:t> interviewed </a:t>
            </a:r>
            <a:r>
              <a:rPr lang="en-GB" sz="800" b="1">
                <a:solidFill>
                  <a:srgbClr val="0070C0"/>
                </a:solidFill>
                <a:effectLst/>
                <a:latin typeface="Arial"/>
                <a:ea typeface="Times New Roman"/>
                <a:cs typeface="Times New Roman"/>
              </a:rPr>
              <a:t>800 white, middle-class, male managers</a:t>
            </a:r>
            <a:endParaRPr lang="en-GB" sz="1100">
              <a:effectLst/>
              <a:latin typeface="Tahoma"/>
              <a:ea typeface="Times New Roman"/>
              <a:cs typeface="Times New Roman"/>
            </a:endParaRPr>
          </a:p>
        </p:txBody>
      </p:sp>
      <p:sp>
        <p:nvSpPr>
          <p:cNvPr id="8" name="Text Box 679"/>
          <p:cNvSpPr txBox="1">
            <a:spLocks noChangeArrowheads="1"/>
          </p:cNvSpPr>
          <p:nvPr/>
        </p:nvSpPr>
        <p:spPr bwMode="auto">
          <a:xfrm rot="1219411">
            <a:off x="2332920" y="6236000"/>
            <a:ext cx="923925" cy="231775"/>
          </a:xfrm>
          <a:prstGeom prst="rect">
            <a:avLst/>
          </a:prstGeom>
          <a:noFill/>
          <a:ln w="9525">
            <a:noFill/>
            <a:miter lim="800000"/>
            <a:headEnd/>
            <a:tailEnd/>
          </a:ln>
          <a:scene3d>
            <a:camera prst="isometricOffAxis2Left"/>
            <a:lightRig rig="threePt" dir="t"/>
          </a:scene3d>
        </p:spPr>
        <p:txBody>
          <a:bodyPr rot="0" vert="horz" wrap="square" lIns="91440" tIns="45720" rIns="91440" bIns="45720" anchor="t" anchorCtr="0">
            <a:spAutoFit/>
          </a:bodyPr>
          <a:lstStyle/>
          <a:p>
            <a:pPr algn="just">
              <a:spcAft>
                <a:spcPts val="0"/>
              </a:spcAft>
            </a:pPr>
            <a:r>
              <a:rPr lang="en-GB" sz="900" b="1">
                <a:solidFill>
                  <a:srgbClr val="0070C0"/>
                </a:solidFill>
                <a:effectLst/>
                <a:latin typeface="Arial"/>
                <a:ea typeface="Times New Roman"/>
                <a:cs typeface="Times New Roman"/>
              </a:rPr>
              <a:t>KOBASA 800</a:t>
            </a:r>
            <a:endParaRPr lang="en-GB" sz="1100">
              <a:effectLst/>
              <a:latin typeface="Tahoma"/>
              <a:ea typeface="Times New Roman"/>
              <a:cs typeface="Times New Roman"/>
            </a:endParaRPr>
          </a:p>
        </p:txBody>
      </p:sp>
      <p:sp>
        <p:nvSpPr>
          <p:cNvPr id="9" name="Line Callout 1 8"/>
          <p:cNvSpPr/>
          <p:nvPr/>
        </p:nvSpPr>
        <p:spPr>
          <a:xfrm>
            <a:off x="5401945" y="5965752"/>
            <a:ext cx="3402330" cy="819150"/>
          </a:xfrm>
          <a:prstGeom prst="borderCallout1">
            <a:avLst>
              <a:gd name="adj1" fmla="val -408"/>
              <a:gd name="adj2" fmla="val 50240"/>
              <a:gd name="adj3" fmla="val -94721"/>
              <a:gd name="adj4" fmla="val -34033"/>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800" b="1">
                <a:solidFill>
                  <a:srgbClr val="FF0000"/>
                </a:solidFill>
                <a:effectLst/>
                <a:latin typeface="Arial"/>
                <a:ea typeface="Times New Roman"/>
                <a:cs typeface="Times New Roman"/>
              </a:rPr>
              <a:t>CONTROL</a:t>
            </a:r>
            <a:endParaRPr lang="en-GB" sz="1100">
              <a:effectLst/>
              <a:latin typeface="Tahoma"/>
              <a:ea typeface="Times New Roman"/>
              <a:cs typeface="Times New Roman"/>
            </a:endParaRPr>
          </a:p>
          <a:p>
            <a:pPr algn="just">
              <a:spcAft>
                <a:spcPts val="0"/>
              </a:spcAft>
            </a:pPr>
            <a:r>
              <a:rPr lang="en-GB" sz="800" b="1">
                <a:solidFill>
                  <a:srgbClr val="FF0000"/>
                </a:solidFill>
                <a:effectLst/>
                <a:latin typeface="Arial"/>
                <a:ea typeface="Times New Roman"/>
                <a:cs typeface="Times New Roman"/>
              </a:rPr>
              <a:t>POINT:</a:t>
            </a:r>
            <a:r>
              <a:rPr lang="en-GB" sz="800">
                <a:solidFill>
                  <a:srgbClr val="FF0000"/>
                </a:solidFill>
                <a:effectLst/>
                <a:latin typeface="Arial"/>
                <a:ea typeface="Times New Roman"/>
                <a:cs typeface="Times New Roman"/>
              </a:rPr>
              <a:t> Hardy individuals have a strong sense of personal control.  </a:t>
            </a:r>
            <a:endParaRPr lang="en-GB" sz="1100">
              <a:effectLst/>
              <a:latin typeface="Tahoma"/>
              <a:ea typeface="Times New Roman"/>
              <a:cs typeface="Times New Roman"/>
            </a:endParaRPr>
          </a:p>
          <a:p>
            <a:pPr algn="just">
              <a:spcAft>
                <a:spcPts val="0"/>
              </a:spcAft>
            </a:pPr>
            <a:r>
              <a:rPr lang="en-GB" sz="800" b="1">
                <a:solidFill>
                  <a:srgbClr val="FF0000"/>
                </a:solidFill>
                <a:effectLst/>
                <a:latin typeface="Arial"/>
                <a:ea typeface="Times New Roman"/>
                <a:cs typeface="Times New Roman"/>
              </a:rPr>
              <a:t>EXPLAIN:</a:t>
            </a:r>
            <a:r>
              <a:rPr lang="en-GB" sz="800">
                <a:solidFill>
                  <a:srgbClr val="FF0000"/>
                </a:solidFill>
                <a:effectLst/>
                <a:latin typeface="Arial"/>
                <a:ea typeface="Times New Roman"/>
                <a:cs typeface="Times New Roman"/>
              </a:rPr>
              <a:t> This means they feel that they are in control of their lives and can influence their situation, rather than being controlled by outside factors.</a:t>
            </a:r>
            <a:endParaRPr lang="en-GB" sz="1100">
              <a:effectLst/>
              <a:latin typeface="Tahoma"/>
              <a:ea typeface="Times New Roman"/>
              <a:cs typeface="Times New Roman"/>
            </a:endParaRPr>
          </a:p>
          <a:p>
            <a:pPr algn="just">
              <a:spcAft>
                <a:spcPts val="0"/>
              </a:spcAft>
            </a:pPr>
            <a:r>
              <a:rPr lang="en-GB" sz="800" b="1">
                <a:solidFill>
                  <a:srgbClr val="FF0000"/>
                </a:solidFill>
                <a:effectLst/>
                <a:latin typeface="Arial"/>
                <a:ea typeface="Times New Roman"/>
                <a:cs typeface="Times New Roman"/>
              </a:rPr>
              <a:t>EXAMPLE: </a:t>
            </a:r>
            <a:r>
              <a:rPr lang="en-GB" sz="800">
                <a:solidFill>
                  <a:srgbClr val="FF0000"/>
                </a:solidFill>
                <a:effectLst/>
                <a:latin typeface="Arial"/>
                <a:ea typeface="Times New Roman"/>
                <a:cs typeface="Times New Roman"/>
              </a:rPr>
              <a:t>For example, they may not believe in fate or luck.</a:t>
            </a:r>
            <a:endParaRPr lang="en-GB" sz="1100">
              <a:effectLst/>
              <a:latin typeface="Tahoma"/>
              <a:ea typeface="Times New Roman"/>
              <a:cs typeface="Times New Roman"/>
            </a:endParaRPr>
          </a:p>
        </p:txBody>
      </p:sp>
    </p:spTree>
    <p:extLst>
      <p:ext uri="{BB962C8B-B14F-4D97-AF65-F5344CB8AC3E}">
        <p14:creationId xmlns:p14="http://schemas.microsoft.com/office/powerpoint/2010/main" val="1907589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Staying Sane</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1032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i="1" dirty="0"/>
              <a:t>Harnessing stress to motivate;</a:t>
            </a:r>
            <a:br>
              <a:rPr lang="en-US" i="1" dirty="0"/>
            </a:br>
            <a:r>
              <a:rPr lang="en-US" i="1" dirty="0"/>
              <a:t>Avoiding stress that destroys!</a:t>
            </a:r>
            <a:endParaRPr lang="en-US" dirty="0"/>
          </a:p>
        </p:txBody>
      </p:sp>
      <p:sp>
        <p:nvSpPr>
          <p:cNvPr id="3" name="Subtitle 2"/>
          <p:cNvSpPr>
            <a:spLocks noGrp="1"/>
          </p:cNvSpPr>
          <p:nvPr>
            <p:ph type="subTitle" idx="1"/>
          </p:nvPr>
        </p:nvSpPr>
        <p:spPr/>
        <p:txBody>
          <a:bodyPr/>
          <a:lstStyle/>
          <a:p>
            <a:r>
              <a:rPr lang="en-GB" i="1" dirty="0"/>
              <a:t>Staying sane</a:t>
            </a:r>
            <a:endParaRPr lang="en-US" dirty="0"/>
          </a:p>
        </p:txBody>
      </p:sp>
    </p:spTree>
    <p:extLst>
      <p:ext uri="{BB962C8B-B14F-4D97-AF65-F5344CB8AC3E}">
        <p14:creationId xmlns:p14="http://schemas.microsoft.com/office/powerpoint/2010/main" val="3523131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naging Stress - Brainsmart - BBC.mp4">
            <a:hlinkClick r:id="" action="ppaction://media"/>
            <a:extLst>
              <a:ext uri="{FF2B5EF4-FFF2-40B4-BE49-F238E27FC236}">
                <a16:creationId xmlns:a16="http://schemas.microsoft.com/office/drawing/2014/main" id="{9E080BA4-8511-0249-852A-6704626A1E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692150"/>
            <a:ext cx="9144000" cy="5159375"/>
          </a:xfrm>
        </p:spPr>
      </p:pic>
    </p:spTree>
    <p:extLst>
      <p:ext uri="{BB962C8B-B14F-4D97-AF65-F5344CB8AC3E}">
        <p14:creationId xmlns:p14="http://schemas.microsoft.com/office/powerpoint/2010/main" val="137106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Are you a stress bunny?</a:t>
            </a:r>
          </a:p>
        </p:txBody>
      </p:sp>
      <p:sp>
        <p:nvSpPr>
          <p:cNvPr id="3" name="Subtitle 2"/>
          <p:cNvSpPr>
            <a:spLocks noGrp="1"/>
          </p:cNvSpPr>
          <p:nvPr>
            <p:ph type="subTitle" idx="1"/>
          </p:nvPr>
        </p:nvSpPr>
        <p:spPr/>
        <p:txBody>
          <a:bodyPr/>
          <a:lstStyle/>
          <a:p>
            <a:r>
              <a:rPr lang="en-US" dirty="0"/>
              <a:t>A quick survey</a:t>
            </a:r>
          </a:p>
        </p:txBody>
      </p:sp>
    </p:spTree>
    <p:extLst>
      <p:ext uri="{BB962C8B-B14F-4D97-AF65-F5344CB8AC3E}">
        <p14:creationId xmlns:p14="http://schemas.microsoft.com/office/powerpoint/2010/main" val="4278010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7800"/>
            <a:ext cx="9144000" cy="6483096"/>
          </a:xfrm>
          <a:prstGeom prst="rect">
            <a:avLst/>
          </a:prstGeom>
        </p:spPr>
      </p:pic>
    </p:spTree>
    <p:extLst>
      <p:ext uri="{BB962C8B-B14F-4D97-AF65-F5344CB8AC3E}">
        <p14:creationId xmlns:p14="http://schemas.microsoft.com/office/powerpoint/2010/main" val="2469073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948921"/>
          </a:xfrm>
        </p:spPr>
        <p:txBody>
          <a:bodyPr>
            <a:normAutofit fontScale="90000"/>
          </a:bodyPr>
          <a:lstStyle/>
          <a:p>
            <a:r>
              <a:rPr lang="en-US" dirty="0"/>
              <a:t>A survey of 12 year olds showed that 85% did not know what the term revision meant. </a:t>
            </a:r>
          </a:p>
        </p:txBody>
      </p:sp>
      <p:sp>
        <p:nvSpPr>
          <p:cNvPr id="4" name="Rectangle 3"/>
          <p:cNvSpPr/>
          <p:nvPr/>
        </p:nvSpPr>
        <p:spPr>
          <a:xfrm>
            <a:off x="685800" y="3680506"/>
            <a:ext cx="7772400" cy="2215991"/>
          </a:xfrm>
          <a:prstGeom prst="rect">
            <a:avLst/>
          </a:prstGeom>
        </p:spPr>
        <p:txBody>
          <a:bodyPr wrap="square">
            <a:spAutoFit/>
          </a:bodyPr>
          <a:lstStyle/>
          <a:p>
            <a:pPr algn="ctr"/>
            <a:r>
              <a:rPr lang="en-US" sz="4000" dirty="0">
                <a:solidFill>
                  <a:schemeClr val="bg1">
                    <a:lumMod val="50000"/>
                  </a:schemeClr>
                </a:solidFill>
                <a:latin typeface="+mj-lt"/>
                <a:ea typeface="+mj-ea"/>
                <a:cs typeface="+mj-cs"/>
              </a:rPr>
              <a:t>One pupil wrote: “it’s the word teachers use when they can’t think what to set you for homework.”</a:t>
            </a:r>
            <a:br>
              <a:rPr lang="en-GB" dirty="0">
                <a:solidFill>
                  <a:schemeClr val="bg1">
                    <a:lumMod val="50000"/>
                  </a:schemeClr>
                </a:solidFill>
              </a:rPr>
            </a:br>
            <a:endParaRPr lang="en-US" dirty="0">
              <a:solidFill>
                <a:schemeClr val="bg1">
                  <a:lumMod val="50000"/>
                </a:schemeClr>
              </a:solidFill>
            </a:endParaRPr>
          </a:p>
        </p:txBody>
      </p:sp>
    </p:spTree>
    <p:extLst>
      <p:ext uri="{BB962C8B-B14F-4D97-AF65-F5344CB8AC3E}">
        <p14:creationId xmlns:p14="http://schemas.microsoft.com/office/powerpoint/2010/main" val="108666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10 things to think about</a:t>
            </a:r>
            <a:endParaRPr lang="en-US" dirty="0"/>
          </a:p>
        </p:txBody>
      </p:sp>
      <p:sp>
        <p:nvSpPr>
          <p:cNvPr id="4" name="Content Placeholder 3"/>
          <p:cNvSpPr>
            <a:spLocks noGrp="1"/>
          </p:cNvSpPr>
          <p:nvPr>
            <p:ph idx="1"/>
          </p:nvPr>
        </p:nvSpPr>
        <p:spPr/>
        <p:txBody>
          <a:bodyPr/>
          <a:lstStyle/>
          <a:p>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080" y="2285273"/>
            <a:ext cx="3185160" cy="33368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026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a:pPr>
            <a:r>
              <a:rPr lang="en-US" dirty="0"/>
              <a:t>Nerves can be helpful</a:t>
            </a:r>
          </a:p>
        </p:txBody>
      </p:sp>
      <p:sp>
        <p:nvSpPr>
          <p:cNvPr id="4" name="Content Placeholder 3"/>
          <p:cNvSpPr>
            <a:spLocks noGrp="1"/>
          </p:cNvSpPr>
          <p:nvPr>
            <p:ph idx="1"/>
          </p:nvPr>
        </p:nvSpPr>
        <p:spPr/>
        <p:txBody>
          <a:bodyPr/>
          <a:lstStyle/>
          <a:p>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951" y="2076955"/>
            <a:ext cx="4472513" cy="33500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117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startAt="2"/>
            </a:pPr>
            <a:r>
              <a:rPr lang="en-US" dirty="0"/>
              <a:t>Typical feelings</a:t>
            </a:r>
          </a:p>
        </p:txBody>
      </p:sp>
      <p:sp>
        <p:nvSpPr>
          <p:cNvPr id="4" name="Content Placeholder 3"/>
          <p:cNvSpPr>
            <a:spLocks noGrp="1"/>
          </p:cNvSpPr>
          <p:nvPr>
            <p:ph idx="1"/>
          </p:nvPr>
        </p:nvSpPr>
        <p:spPr/>
        <p:txBody>
          <a:bodyPr/>
          <a:lstStyle/>
          <a:p>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863" y="1618801"/>
            <a:ext cx="5931607" cy="3932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812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startAt="3"/>
            </a:pPr>
            <a:r>
              <a:rPr lang="en-US" dirty="0"/>
              <a:t>Planning helps avoid stress</a:t>
            </a:r>
          </a:p>
        </p:txBody>
      </p:sp>
      <p:sp>
        <p:nvSpPr>
          <p:cNvPr id="4" name="Content Placeholder 3"/>
          <p:cNvSpPr>
            <a:spLocks noGrp="1"/>
          </p:cNvSpPr>
          <p:nvPr>
            <p:ph idx="1"/>
          </p:nvPr>
        </p:nvSpPr>
        <p:spPr/>
        <p:txBody>
          <a:bodyPr/>
          <a:lstStyle/>
          <a:p>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486" y="1850971"/>
            <a:ext cx="5912225" cy="33219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941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startAt="4"/>
            </a:pPr>
            <a:r>
              <a:rPr lang="en-US" dirty="0"/>
              <a:t>Don’t judge yourself by others</a:t>
            </a:r>
          </a:p>
        </p:txBody>
      </p:sp>
      <p:sp>
        <p:nvSpPr>
          <p:cNvPr id="4" name="Content Placeholder 3"/>
          <p:cNvSpPr>
            <a:spLocks noGrp="1"/>
          </p:cNvSpPr>
          <p:nvPr>
            <p:ph idx="1"/>
          </p:nvPr>
        </p:nvSpPr>
        <p:spPr/>
        <p:txBody>
          <a:bodyPr/>
          <a:lstStyle/>
          <a:p>
            <a:endParaRPr lang="en-GB"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223" y="1417638"/>
            <a:ext cx="6831874" cy="51173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619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42950" indent="-742950">
              <a:buFont typeface="+mj-lt"/>
              <a:buAutoNum type="arabicPeriod" startAt="5"/>
            </a:pPr>
            <a:r>
              <a:rPr lang="en-US" dirty="0" err="1"/>
              <a:t>Practise</a:t>
            </a:r>
            <a:r>
              <a:rPr lang="en-US" dirty="0"/>
              <a:t> breathing techniques, EXERCISE, get some air</a:t>
            </a:r>
          </a:p>
        </p:txBody>
      </p:sp>
      <p:sp>
        <p:nvSpPr>
          <p:cNvPr id="4" name="Content Placeholder 3"/>
          <p:cNvSpPr>
            <a:spLocks noGrp="1"/>
          </p:cNvSpPr>
          <p:nvPr>
            <p:ph idx="1"/>
          </p:nvPr>
        </p:nvSpPr>
        <p:spPr/>
        <p:txBody>
          <a:bodyPr/>
          <a:lstStyle/>
          <a:p>
            <a:pPr marL="0" indent="0">
              <a:buNone/>
            </a:pPr>
            <a:r>
              <a:rPr lang="en-GB" dirty="0">
                <a:hlinkClick r:id="rId3"/>
              </a:rPr>
              <a:t>https://www.youtube.com/watch?v=qgIOEMH6oI4</a:t>
            </a:r>
            <a:endParaRPr lang="en-GB" dirty="0"/>
          </a:p>
          <a:p>
            <a:pPr marL="0" indent="0">
              <a:buNone/>
            </a:pPr>
            <a:endParaRPr lang="en-GB"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53840"/>
            <a:ext cx="4217099" cy="2148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347" y="2621280"/>
            <a:ext cx="3887089" cy="3057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112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xam Stress How to deal with exam stress in 4 minutes.mp4">
            <a:hlinkClick r:id="" action="ppaction://media"/>
            <a:extLst>
              <a:ext uri="{FF2B5EF4-FFF2-40B4-BE49-F238E27FC236}">
                <a16:creationId xmlns:a16="http://schemas.microsoft.com/office/drawing/2014/main" id="{5D04851B-3D1A-BD42-B318-6A9D16F43AE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80" y="797669"/>
            <a:ext cx="9129620" cy="5135862"/>
          </a:xfrm>
        </p:spPr>
      </p:pic>
    </p:spTree>
    <p:extLst>
      <p:ext uri="{BB962C8B-B14F-4D97-AF65-F5344CB8AC3E}">
        <p14:creationId xmlns:p14="http://schemas.microsoft.com/office/powerpoint/2010/main" val="32139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42950" indent="-742950">
              <a:buFont typeface="+mj-lt"/>
              <a:buAutoNum type="arabicPeriod" startAt="6"/>
            </a:pPr>
            <a:r>
              <a:rPr lang="en-US" dirty="0"/>
              <a:t>Before you go to bed, wind down</a:t>
            </a:r>
          </a:p>
        </p:txBody>
      </p:sp>
      <p:sp>
        <p:nvSpPr>
          <p:cNvPr id="4" name="Content Placeholder 3"/>
          <p:cNvSpPr>
            <a:spLocks noGrp="1"/>
          </p:cNvSpPr>
          <p:nvPr>
            <p:ph idx="1"/>
          </p:nvPr>
        </p:nvSpPr>
        <p:spPr/>
        <p:txBody>
          <a:bodyPr/>
          <a:lstStyle/>
          <a:p>
            <a:pPr marL="0" indent="0">
              <a:buNone/>
            </a:pPr>
            <a:endParaRPr lang="en-GB"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281" y="2218168"/>
            <a:ext cx="4773866" cy="31767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440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42950" indent="-742950">
              <a:buFont typeface="+mj-lt"/>
              <a:buAutoNum type="arabicPeriod" startAt="7"/>
            </a:pPr>
            <a:r>
              <a:rPr lang="en-US" dirty="0"/>
              <a:t>Sleep, eating and drinking – keep a healthy routine</a:t>
            </a:r>
          </a:p>
        </p:txBody>
      </p:sp>
      <p:sp>
        <p:nvSpPr>
          <p:cNvPr id="4" name="Content Placeholder 3"/>
          <p:cNvSpPr>
            <a:spLocks noGrp="1"/>
          </p:cNvSpPr>
          <p:nvPr>
            <p:ph idx="1"/>
          </p:nvPr>
        </p:nvSpPr>
        <p:spPr/>
        <p:txBody>
          <a:bodyPr/>
          <a:lstStyle/>
          <a:p>
            <a:endParaRPr lang="en-GB"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440" y="1783080"/>
            <a:ext cx="3840163" cy="3840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386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42950" indent="-742950">
              <a:buFont typeface="+mj-lt"/>
              <a:buAutoNum type="arabicPeriod" startAt="8"/>
            </a:pPr>
            <a:r>
              <a:rPr lang="en-US" dirty="0"/>
              <a:t>Track your progress, to </a:t>
            </a:r>
            <a:r>
              <a:rPr lang="en-US" dirty="0" err="1"/>
              <a:t>recognise</a:t>
            </a:r>
            <a:r>
              <a:rPr lang="en-US" dirty="0"/>
              <a:t> achievements</a:t>
            </a:r>
          </a:p>
        </p:txBody>
      </p:sp>
      <p:sp>
        <p:nvSpPr>
          <p:cNvPr id="4" name="Content Placeholder 3"/>
          <p:cNvSpPr>
            <a:spLocks noGrp="1"/>
          </p:cNvSpPr>
          <p:nvPr>
            <p:ph idx="1"/>
          </p:nvPr>
        </p:nvSpPr>
        <p:spPr/>
        <p:txBody>
          <a:bodyPr/>
          <a:lstStyle/>
          <a:p>
            <a:endParaRPr lang="en-GB"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604" y="2035493"/>
            <a:ext cx="4139419" cy="33747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59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revision?</a:t>
            </a:r>
          </a:p>
        </p:txBody>
      </p:sp>
      <p:sp>
        <p:nvSpPr>
          <p:cNvPr id="3" name="Content Placeholder 2"/>
          <p:cNvSpPr>
            <a:spLocks noGrp="1"/>
          </p:cNvSpPr>
          <p:nvPr>
            <p:ph idx="1"/>
          </p:nvPr>
        </p:nvSpPr>
        <p:spPr/>
        <p:txBody>
          <a:bodyPr/>
          <a:lstStyle/>
          <a:p>
            <a:pPr marL="514350" indent="-514350">
              <a:buAutoNum type="arabicPeriod"/>
            </a:pPr>
            <a:r>
              <a:rPr lang="en-US" dirty="0"/>
              <a:t>Check your understanding.</a:t>
            </a:r>
            <a:endParaRPr lang="en-US" b="1" dirty="0"/>
          </a:p>
          <a:p>
            <a:pPr marL="514350" indent="-514350">
              <a:buAutoNum type="arabicPeriod"/>
            </a:pPr>
            <a:r>
              <a:rPr lang="en-US" dirty="0"/>
              <a:t>Make links between different topics to see how the whole subject fits together.</a:t>
            </a:r>
            <a:endParaRPr lang="en-US" b="1" dirty="0"/>
          </a:p>
          <a:p>
            <a:pPr marL="514350" indent="-514350">
              <a:buAutoNum type="arabicPeriod"/>
            </a:pPr>
            <a:r>
              <a:rPr lang="en-US" dirty="0"/>
              <a:t>Remind yourself of material you have forgotten.</a:t>
            </a:r>
            <a:endParaRPr lang="en-US" b="1" dirty="0"/>
          </a:p>
          <a:p>
            <a:pPr marL="514350" indent="-514350">
              <a:buAutoNum type="arabicPeriod"/>
            </a:pPr>
            <a:r>
              <a:rPr lang="en-US" dirty="0"/>
              <a:t>Reinforce your learning.</a:t>
            </a:r>
            <a:endParaRPr lang="en-US" b="1" dirty="0"/>
          </a:p>
          <a:p>
            <a:pPr marL="514350" indent="-514350">
              <a:buAutoNum type="arabicPeriod"/>
            </a:pPr>
            <a:r>
              <a:rPr lang="en-US" dirty="0"/>
              <a:t>Identify and fill gaps in your knowledge.</a:t>
            </a:r>
          </a:p>
        </p:txBody>
      </p:sp>
    </p:spTree>
    <p:extLst>
      <p:ext uri="{BB962C8B-B14F-4D97-AF65-F5344CB8AC3E}">
        <p14:creationId xmlns:p14="http://schemas.microsoft.com/office/powerpoint/2010/main" val="40672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startAt="9"/>
            </a:pPr>
            <a:r>
              <a:rPr lang="en-US" dirty="0"/>
              <a:t>No ostriches</a:t>
            </a:r>
          </a:p>
        </p:txBody>
      </p:sp>
      <p:sp>
        <p:nvSpPr>
          <p:cNvPr id="4" name="Content Placeholder 3"/>
          <p:cNvSpPr>
            <a:spLocks noGrp="1"/>
          </p:cNvSpPr>
          <p:nvPr>
            <p:ph idx="1"/>
          </p:nvPr>
        </p:nvSpPr>
        <p:spPr/>
        <p:txBody>
          <a:bodyPr/>
          <a:lstStyle/>
          <a:p>
            <a:endParaRPr lang="en-GB"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15478"/>
            <a:ext cx="2946083" cy="33971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861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Font typeface="+mj-lt"/>
              <a:buAutoNum type="arabicPeriod" startAt="10"/>
            </a:pPr>
            <a:r>
              <a:rPr lang="en-US" dirty="0"/>
              <a:t> Keep it in perspective</a:t>
            </a:r>
          </a:p>
        </p:txBody>
      </p:sp>
      <p:sp>
        <p:nvSpPr>
          <p:cNvPr id="4" name="Content Placeholder 3"/>
          <p:cNvSpPr>
            <a:spLocks noGrp="1"/>
          </p:cNvSpPr>
          <p:nvPr>
            <p:ph idx="1"/>
          </p:nvPr>
        </p:nvSpPr>
        <p:spPr/>
        <p:txBody>
          <a:bodyPr/>
          <a:lstStyle/>
          <a:p>
            <a:endParaRPr lang="en-GB"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933492"/>
            <a:ext cx="6116986" cy="40558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861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are your 5 a day for a healthy mind?</a:t>
            </a:r>
          </a:p>
        </p:txBody>
      </p:sp>
      <p:sp>
        <p:nvSpPr>
          <p:cNvPr id="3" name="Content Placeholder 2"/>
          <p:cNvSpPr>
            <a:spLocks noGrp="1"/>
          </p:cNvSpPr>
          <p:nvPr>
            <p:ph idx="1"/>
          </p:nvPr>
        </p:nvSpPr>
        <p:spPr/>
        <p:txBody>
          <a:bodyPr/>
          <a:lstStyle/>
          <a:p>
            <a:pPr marL="0" indent="0">
              <a:buNone/>
            </a:pPr>
            <a:endParaRPr lang="en-GB"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4160" y="1722120"/>
            <a:ext cx="3718561" cy="37185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16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Blackadder ITC" pitchFamily="82" charset="0"/>
              </a:rPr>
              <a:t>These things help me have a healthy mind :</a:t>
            </a:r>
          </a:p>
        </p:txBody>
      </p:sp>
      <p:sp>
        <p:nvSpPr>
          <p:cNvPr id="3" name="Content Placeholder 2"/>
          <p:cNvSpPr>
            <a:spLocks noGrp="1"/>
          </p:cNvSpPr>
          <p:nvPr>
            <p:ph idx="1"/>
          </p:nvPr>
        </p:nvSpPr>
        <p:spPr/>
        <p:txBody>
          <a:bodyPr/>
          <a:lstStyle/>
          <a:p>
            <a:pPr marL="0" indent="0">
              <a:buNone/>
            </a:pPr>
            <a:endParaRPr lang="en-GB" dirty="0"/>
          </a:p>
          <a:p>
            <a:pPr marL="0" indent="0">
              <a:buNone/>
            </a:pPr>
            <a:r>
              <a:rPr lang="en-GB" dirty="0"/>
              <a:t>1.</a:t>
            </a:r>
          </a:p>
          <a:p>
            <a:pPr marL="0" indent="0">
              <a:buNone/>
            </a:pPr>
            <a:r>
              <a:rPr lang="en-GB" dirty="0"/>
              <a:t>2.</a:t>
            </a:r>
          </a:p>
          <a:p>
            <a:pPr marL="0" indent="0">
              <a:buNone/>
            </a:pPr>
            <a:r>
              <a:rPr lang="en-GB" dirty="0"/>
              <a:t>3.</a:t>
            </a:r>
          </a:p>
          <a:p>
            <a:pPr marL="0" indent="0">
              <a:buNone/>
            </a:pPr>
            <a:r>
              <a:rPr lang="en-GB" dirty="0"/>
              <a:t>4.</a:t>
            </a:r>
          </a:p>
          <a:p>
            <a:pPr marL="0" indent="0">
              <a:buNone/>
            </a:pPr>
            <a:r>
              <a:rPr lang="en-GB" dirty="0"/>
              <a:t>5.</a:t>
            </a:r>
          </a:p>
        </p:txBody>
      </p:sp>
    </p:spTree>
    <p:extLst>
      <p:ext uri="{BB962C8B-B14F-4D97-AF65-F5344CB8AC3E}">
        <p14:creationId xmlns:p14="http://schemas.microsoft.com/office/powerpoint/2010/main" val="2624993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Managing my time: planning ahead</a:t>
            </a:r>
          </a:p>
        </p:txBody>
      </p:sp>
      <p:sp>
        <p:nvSpPr>
          <p:cNvPr id="5" name="Subtitle 4">
            <a:extLst>
              <a:ext uri="{FF2B5EF4-FFF2-40B4-BE49-F238E27FC236}">
                <a16:creationId xmlns:a16="http://schemas.microsoft.com/office/drawing/2014/main" id="{61E556CD-A2DC-E54C-82E7-32EA6BE09C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2064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57225"/>
            <a:ext cx="7772400" cy="1470025"/>
          </a:xfrm>
        </p:spPr>
        <p:txBody>
          <a:bodyPr>
            <a:normAutofit/>
          </a:bodyPr>
          <a:lstStyle/>
          <a:p>
            <a:r>
              <a:rPr lang="en-US" i="1" dirty="0"/>
              <a:t>Clear the Decks!</a:t>
            </a:r>
            <a:endParaRPr lang="en-US" dirty="0"/>
          </a:p>
        </p:txBody>
      </p:sp>
      <p:sp>
        <p:nvSpPr>
          <p:cNvPr id="3" name="Subtitle 2"/>
          <p:cNvSpPr>
            <a:spLocks noGrp="1"/>
          </p:cNvSpPr>
          <p:nvPr>
            <p:ph type="subTitle" idx="1"/>
          </p:nvPr>
        </p:nvSpPr>
        <p:spPr>
          <a:xfrm>
            <a:off x="1371600" y="2297723"/>
            <a:ext cx="6400800" cy="3341077"/>
          </a:xfrm>
        </p:spPr>
        <p:txBody>
          <a:bodyPr>
            <a:normAutofit/>
          </a:bodyPr>
          <a:lstStyle/>
          <a:p>
            <a:r>
              <a:rPr lang="en-GB" i="1" dirty="0"/>
              <a:t>There is still lots to do before the exams which isn’t revision.</a:t>
            </a:r>
          </a:p>
          <a:p>
            <a:r>
              <a:rPr lang="en-GB" i="1" dirty="0"/>
              <a:t> It is important to be aware of what this all is and when it will be done by.</a:t>
            </a:r>
          </a:p>
          <a:p>
            <a:r>
              <a:rPr lang="en-GB" i="1" dirty="0"/>
              <a:t>DON’T LET IT BUILD UP</a:t>
            </a:r>
            <a:endParaRPr lang="en-US" dirty="0"/>
          </a:p>
        </p:txBody>
      </p:sp>
    </p:spTree>
    <p:extLst>
      <p:ext uri="{BB962C8B-B14F-4D97-AF65-F5344CB8AC3E}">
        <p14:creationId xmlns:p14="http://schemas.microsoft.com/office/powerpoint/2010/main" val="3147594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plan my time</a:t>
            </a:r>
          </a:p>
        </p:txBody>
      </p:sp>
      <p:sp>
        <p:nvSpPr>
          <p:cNvPr id="3" name="Content Placeholder 2"/>
          <p:cNvSpPr>
            <a:spLocks noGrp="1"/>
          </p:cNvSpPr>
          <p:nvPr>
            <p:ph idx="1"/>
          </p:nvPr>
        </p:nvSpPr>
        <p:spPr/>
        <p:txBody>
          <a:bodyPr/>
          <a:lstStyle/>
          <a:p>
            <a:pPr lvl="0"/>
            <a:r>
              <a:rPr lang="en-US" dirty="0"/>
              <a:t>A short term plan (daily)</a:t>
            </a:r>
            <a:endParaRPr lang="en-GB" dirty="0"/>
          </a:p>
          <a:p>
            <a:pPr lvl="0"/>
            <a:r>
              <a:rPr lang="en-US" dirty="0"/>
              <a:t>A medium term plan (weekly)</a:t>
            </a:r>
            <a:endParaRPr lang="en-GB" dirty="0"/>
          </a:p>
          <a:p>
            <a:pPr lvl="0"/>
            <a:r>
              <a:rPr lang="en-US" dirty="0"/>
              <a:t>A long term plan (monthly)</a:t>
            </a:r>
            <a:endParaRPr lang="en-GB" dirty="0"/>
          </a:p>
          <a:p>
            <a:pPr marL="0" indent="0">
              <a:buNone/>
            </a:pPr>
            <a:endParaRPr lang="en-GB" dirty="0"/>
          </a:p>
        </p:txBody>
      </p:sp>
    </p:spTree>
    <p:extLst>
      <p:ext uri="{BB962C8B-B14F-4D97-AF65-F5344CB8AC3E}">
        <p14:creationId xmlns:p14="http://schemas.microsoft.com/office/powerpoint/2010/main" val="3888511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am I planning for?</a:t>
            </a:r>
          </a:p>
        </p:txBody>
      </p:sp>
      <p:sp>
        <p:nvSpPr>
          <p:cNvPr id="3" name="Content Placeholder 2"/>
          <p:cNvSpPr>
            <a:spLocks noGrp="1"/>
          </p:cNvSpPr>
          <p:nvPr>
            <p:ph idx="1"/>
          </p:nvPr>
        </p:nvSpPr>
        <p:spPr/>
        <p:txBody>
          <a:bodyPr/>
          <a:lstStyle/>
          <a:p>
            <a:pPr lvl="0"/>
            <a:r>
              <a:rPr lang="en-GB" dirty="0"/>
              <a:t>For most subjects there will be more than one exam.</a:t>
            </a:r>
          </a:p>
          <a:p>
            <a:r>
              <a:rPr lang="en-GB" dirty="0"/>
              <a:t>When is each exam and what is on it, is vital information.</a:t>
            </a:r>
          </a:p>
          <a:p>
            <a:r>
              <a:rPr lang="en-GB" dirty="0"/>
              <a:t>Make a list of what is each exam worth and what can come up! (Focus your revision)</a:t>
            </a:r>
          </a:p>
          <a:p>
            <a:pPr marL="0" indent="0">
              <a:buNone/>
            </a:pPr>
            <a:endParaRPr lang="en-GB" dirty="0"/>
          </a:p>
        </p:txBody>
      </p:sp>
    </p:spTree>
    <p:extLst>
      <p:ext uri="{BB962C8B-B14F-4D97-AF65-F5344CB8AC3E}">
        <p14:creationId xmlns:p14="http://schemas.microsoft.com/office/powerpoint/2010/main" val="503905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Daily plans</a:t>
            </a:r>
          </a:p>
        </p:txBody>
      </p:sp>
      <p:sp>
        <p:nvSpPr>
          <p:cNvPr id="3" name="Content Placeholder 2"/>
          <p:cNvSpPr>
            <a:spLocks noGrp="1"/>
          </p:cNvSpPr>
          <p:nvPr>
            <p:ph idx="1"/>
          </p:nvPr>
        </p:nvSpPr>
        <p:spPr/>
        <p:txBody>
          <a:bodyPr>
            <a:normAutofit/>
          </a:bodyPr>
          <a:lstStyle/>
          <a:p>
            <a:pPr lvl="0"/>
            <a:r>
              <a:rPr lang="en-US" dirty="0"/>
              <a:t>Not all time is ‘quality’ or ‘high energy’. </a:t>
            </a:r>
          </a:p>
          <a:p>
            <a:pPr lvl="0"/>
            <a:endParaRPr lang="en-US" dirty="0"/>
          </a:p>
          <a:p>
            <a:pPr lvl="0"/>
            <a:r>
              <a:rPr lang="en-US" dirty="0"/>
              <a:t>Don’t forget to plan breaks for relaxation. If you usually go to football/aerobics etc… then still go!.</a:t>
            </a:r>
            <a:endParaRPr lang="en-GB" dirty="0"/>
          </a:p>
          <a:p>
            <a:pPr lvl="0"/>
            <a:r>
              <a:rPr lang="en-US" dirty="0"/>
              <a:t>At the end of the day’s revision adjust the revision plan if you need to. </a:t>
            </a:r>
          </a:p>
        </p:txBody>
      </p:sp>
    </p:spTree>
    <p:extLst>
      <p:ext uri="{BB962C8B-B14F-4D97-AF65-F5344CB8AC3E}">
        <p14:creationId xmlns:p14="http://schemas.microsoft.com/office/powerpoint/2010/main" val="166685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Weekly plans</a:t>
            </a:r>
          </a:p>
        </p:txBody>
      </p:sp>
      <p:sp>
        <p:nvSpPr>
          <p:cNvPr id="3" name="Content Placeholder 2"/>
          <p:cNvSpPr>
            <a:spLocks noGrp="1"/>
          </p:cNvSpPr>
          <p:nvPr>
            <p:ph idx="1"/>
          </p:nvPr>
        </p:nvSpPr>
        <p:spPr/>
        <p:txBody>
          <a:bodyPr/>
          <a:lstStyle/>
          <a:p>
            <a:pPr lvl="0"/>
            <a:r>
              <a:rPr lang="en-US" dirty="0"/>
              <a:t>These are designed to give you a bit more of an overview and will help you avoid missing out on subjects or spending too long on one thing.</a:t>
            </a:r>
            <a:endParaRPr lang="en-GB" dirty="0"/>
          </a:p>
          <a:p>
            <a:pPr lvl="0"/>
            <a:r>
              <a:rPr lang="en-US" dirty="0"/>
              <a:t>Allow a time slot to set out the following week’s plan.</a:t>
            </a:r>
            <a:endParaRPr lang="en-GB" dirty="0"/>
          </a:p>
        </p:txBody>
      </p:sp>
    </p:spTree>
    <p:extLst>
      <p:ext uri="{BB962C8B-B14F-4D97-AF65-F5344CB8AC3E}">
        <p14:creationId xmlns:p14="http://schemas.microsoft.com/office/powerpoint/2010/main" val="3037666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58571" y="459048"/>
            <a:ext cx="2959100" cy="2755900"/>
          </a:xfrm>
          <a:prstGeom prst="rect">
            <a:avLst/>
          </a:prstGeom>
        </p:spPr>
      </p:pic>
      <p:pic>
        <p:nvPicPr>
          <p:cNvPr id="3" name="Picture 2"/>
          <p:cNvPicPr>
            <a:picLocks noChangeAspect="1"/>
          </p:cNvPicPr>
          <p:nvPr/>
        </p:nvPicPr>
        <p:blipFill>
          <a:blip r:embed="rId4"/>
          <a:stretch>
            <a:fillRect/>
          </a:stretch>
        </p:blipFill>
        <p:spPr>
          <a:xfrm>
            <a:off x="276566" y="127000"/>
            <a:ext cx="4205178" cy="4373385"/>
          </a:xfrm>
          <a:prstGeom prst="rect">
            <a:avLst/>
          </a:prstGeom>
        </p:spPr>
      </p:pic>
      <p:pic>
        <p:nvPicPr>
          <p:cNvPr id="4" name="Picture 3"/>
          <p:cNvPicPr>
            <a:picLocks noChangeAspect="1"/>
          </p:cNvPicPr>
          <p:nvPr/>
        </p:nvPicPr>
        <p:blipFill>
          <a:blip r:embed="rId5"/>
          <a:stretch>
            <a:fillRect/>
          </a:stretch>
        </p:blipFill>
        <p:spPr>
          <a:xfrm>
            <a:off x="4149753" y="3648113"/>
            <a:ext cx="4591193" cy="2854192"/>
          </a:xfrm>
          <a:prstGeom prst="rect">
            <a:avLst/>
          </a:prstGeom>
        </p:spPr>
      </p:pic>
    </p:spTree>
    <p:extLst>
      <p:ext uri="{BB962C8B-B14F-4D97-AF65-F5344CB8AC3E}">
        <p14:creationId xmlns:p14="http://schemas.microsoft.com/office/powerpoint/2010/main" val="7675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plans</a:t>
            </a:r>
          </a:p>
        </p:txBody>
      </p:sp>
      <p:sp>
        <p:nvSpPr>
          <p:cNvPr id="3" name="Content Placeholder 2"/>
          <p:cNvSpPr>
            <a:spLocks noGrp="1"/>
          </p:cNvSpPr>
          <p:nvPr>
            <p:ph idx="1"/>
          </p:nvPr>
        </p:nvSpPr>
        <p:spPr/>
        <p:txBody>
          <a:bodyPr>
            <a:normAutofit fontScale="92500" lnSpcReduction="20000"/>
          </a:bodyPr>
          <a:lstStyle/>
          <a:p>
            <a:pPr lvl="0"/>
            <a:r>
              <a:rPr lang="en-US" dirty="0"/>
              <a:t>Long term revision plans need to accommodate many other demands made on you and will change.</a:t>
            </a:r>
            <a:endParaRPr lang="en-GB" sz="2400" dirty="0"/>
          </a:p>
          <a:p>
            <a:pPr marL="0" lvl="0" indent="0">
              <a:buNone/>
            </a:pPr>
            <a:endParaRPr lang="en-GB" sz="2400" dirty="0"/>
          </a:p>
          <a:p>
            <a:pPr lvl="0"/>
            <a:r>
              <a:rPr lang="en-US" dirty="0"/>
              <a:t>Be realistic: the time you set aside needs to be productive, effective and work!</a:t>
            </a:r>
            <a:endParaRPr lang="en-GB" sz="2400" dirty="0"/>
          </a:p>
          <a:p>
            <a:pPr lvl="0"/>
            <a:r>
              <a:rPr lang="en-US" dirty="0"/>
              <a:t>Whilst at school, take advantage of all the revision sessions and tasks put on by teachers in different subjects.</a:t>
            </a:r>
            <a:endParaRPr lang="en-GB" sz="2400" dirty="0"/>
          </a:p>
          <a:p>
            <a:pPr lvl="0"/>
            <a:r>
              <a:rPr lang="en-US" dirty="0"/>
              <a:t>Use their expertise to clarify/reiterate any topic that you don’t quite get. </a:t>
            </a:r>
            <a:endParaRPr lang="en-GB" sz="2400" dirty="0"/>
          </a:p>
        </p:txBody>
      </p:sp>
    </p:spTree>
    <p:extLst>
      <p:ext uri="{BB962C8B-B14F-4D97-AF65-F5344CB8AC3E}">
        <p14:creationId xmlns:p14="http://schemas.microsoft.com/office/powerpoint/2010/main" val="2463861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140847882"/>
              </p:ext>
            </p:extLst>
          </p:nvPr>
        </p:nvGraphicFramePr>
        <p:xfrm>
          <a:off x="790703" y="331177"/>
          <a:ext cx="7787226" cy="6379676"/>
        </p:xfrm>
        <a:graphic>
          <a:graphicData uri="http://schemas.openxmlformats.org/presentationml/2006/ole">
            <mc:AlternateContent xmlns:mc="http://schemas.openxmlformats.org/markup-compatibility/2006">
              <mc:Choice xmlns:v="urn:schemas-microsoft-com:vml" Requires="v">
                <p:oleObj spid="_x0000_s3154" name="Document" r:id="rId4" imgW="5410200" imgH="4432300" progId="Word.Document.12">
                  <p:embed/>
                </p:oleObj>
              </mc:Choice>
              <mc:Fallback>
                <p:oleObj name="Document" r:id="rId4" imgW="5410200" imgH="4432300" progId="Word.Document.12">
                  <p:embed/>
                  <p:pic>
                    <p:nvPicPr>
                      <p:cNvPr id="0" name=""/>
                      <p:cNvPicPr/>
                      <p:nvPr/>
                    </p:nvPicPr>
                    <p:blipFill>
                      <a:blip r:embed="rId5"/>
                      <a:stretch>
                        <a:fillRect/>
                      </a:stretch>
                    </p:blipFill>
                    <p:spPr>
                      <a:xfrm>
                        <a:off x="790703" y="331177"/>
                        <a:ext cx="7787226" cy="6379676"/>
                      </a:xfrm>
                      <a:prstGeom prst="rect">
                        <a:avLst/>
                      </a:prstGeom>
                    </p:spPr>
                  </p:pic>
                </p:oleObj>
              </mc:Fallback>
            </mc:AlternateContent>
          </a:graphicData>
        </a:graphic>
      </p:graphicFrame>
    </p:spTree>
    <p:extLst>
      <p:ext uri="{BB962C8B-B14F-4D97-AF65-F5344CB8AC3E}">
        <p14:creationId xmlns:p14="http://schemas.microsoft.com/office/powerpoint/2010/main" val="331295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05931550"/>
              </p:ext>
            </p:extLst>
          </p:nvPr>
        </p:nvGraphicFramePr>
        <p:xfrm>
          <a:off x="1964777" y="233094"/>
          <a:ext cx="4552532" cy="6584454"/>
        </p:xfrm>
        <a:graphic>
          <a:graphicData uri="http://schemas.openxmlformats.org/presentationml/2006/ole">
            <mc:AlternateContent xmlns:mc="http://schemas.openxmlformats.org/markup-compatibility/2006">
              <mc:Choice xmlns:v="urn:schemas-microsoft-com:vml" Requires="v">
                <p:oleObj spid="_x0000_s4178" name="Document" r:id="rId3" imgW="5410200" imgH="7823200" progId="Word.Document.12">
                  <p:embed/>
                </p:oleObj>
              </mc:Choice>
              <mc:Fallback>
                <p:oleObj name="Document" r:id="rId3" imgW="5410200" imgH="7823200" progId="Word.Document.12">
                  <p:embed/>
                  <p:pic>
                    <p:nvPicPr>
                      <p:cNvPr id="0" name=""/>
                      <p:cNvPicPr/>
                      <p:nvPr/>
                    </p:nvPicPr>
                    <p:blipFill>
                      <a:blip r:embed="rId4"/>
                      <a:stretch>
                        <a:fillRect/>
                      </a:stretch>
                    </p:blipFill>
                    <p:spPr>
                      <a:xfrm>
                        <a:off x="1964777" y="233094"/>
                        <a:ext cx="4552532" cy="6584454"/>
                      </a:xfrm>
                      <a:prstGeom prst="rect">
                        <a:avLst/>
                      </a:prstGeom>
                    </p:spPr>
                  </p:pic>
                </p:oleObj>
              </mc:Fallback>
            </mc:AlternateContent>
          </a:graphicData>
        </a:graphic>
      </p:graphicFrame>
    </p:spTree>
    <p:extLst>
      <p:ext uri="{BB962C8B-B14F-4D97-AF65-F5344CB8AC3E}">
        <p14:creationId xmlns:p14="http://schemas.microsoft.com/office/powerpoint/2010/main" val="1309013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78178"/>
            <a:ext cx="8270631" cy="1470025"/>
          </a:xfrm>
        </p:spPr>
        <p:txBody>
          <a:bodyPr/>
          <a:lstStyle/>
          <a:p>
            <a:r>
              <a:rPr lang="en-GB" dirty="0"/>
              <a:t>Don’t panic</a:t>
            </a:r>
          </a:p>
        </p:txBody>
      </p:sp>
      <p:sp>
        <p:nvSpPr>
          <p:cNvPr id="3" name="Subtitle 2"/>
          <p:cNvSpPr>
            <a:spLocks noGrp="1"/>
          </p:cNvSpPr>
          <p:nvPr>
            <p:ph type="subTitle" idx="1"/>
          </p:nvPr>
        </p:nvSpPr>
        <p:spPr>
          <a:xfrm>
            <a:off x="685799" y="1922585"/>
            <a:ext cx="7086601" cy="3716215"/>
          </a:xfrm>
        </p:spPr>
        <p:txBody>
          <a:bodyPr/>
          <a:lstStyle/>
          <a:p>
            <a:r>
              <a:rPr lang="en-GB" dirty="0"/>
              <a:t>There is still plenty of time, if you use the time wisely!</a:t>
            </a:r>
          </a:p>
          <a:p>
            <a:pPr marL="457200" indent="-457200">
              <a:buFont typeface="Arial" panose="020B0604020202020204" pitchFamily="34" charset="0"/>
              <a:buChar char="•"/>
            </a:pPr>
            <a:r>
              <a:rPr lang="en-GB" dirty="0"/>
              <a:t>11 weeks (9 in school) </a:t>
            </a:r>
          </a:p>
          <a:p>
            <a:pPr marL="457200" indent="-457200">
              <a:buFont typeface="Arial" panose="020B0604020202020204" pitchFamily="34" charset="0"/>
              <a:buChar char="•"/>
            </a:pPr>
            <a:r>
              <a:rPr lang="en-GB" dirty="0"/>
              <a:t>77 days (45 in school)</a:t>
            </a:r>
          </a:p>
          <a:p>
            <a:pPr marL="457200" indent="-457200">
              <a:buFont typeface="Arial" panose="020B0604020202020204" pitchFamily="34" charset="0"/>
              <a:buChar char="•"/>
            </a:pPr>
            <a:r>
              <a:rPr lang="en-GB" dirty="0"/>
              <a:t>Around 620 hours (8 per day)</a:t>
            </a:r>
          </a:p>
        </p:txBody>
      </p:sp>
    </p:spTree>
    <p:extLst>
      <p:ext uri="{BB962C8B-B14F-4D97-AF65-F5344CB8AC3E}">
        <p14:creationId xmlns:p14="http://schemas.microsoft.com/office/powerpoint/2010/main" val="2334069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2200" y="1020205"/>
            <a:ext cx="4406900" cy="4394200"/>
          </a:xfrm>
          <a:prstGeom prst="rect">
            <a:avLst/>
          </a:prstGeom>
        </p:spPr>
      </p:pic>
    </p:spTree>
    <p:extLst>
      <p:ext uri="{BB962C8B-B14F-4D97-AF65-F5344CB8AC3E}">
        <p14:creationId xmlns:p14="http://schemas.microsoft.com/office/powerpoint/2010/main" val="4155099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Revision Strategies</a:t>
            </a:r>
          </a:p>
        </p:txBody>
      </p:sp>
      <p:sp>
        <p:nvSpPr>
          <p:cNvPr id="3" name="Subtitle 2"/>
          <p:cNvSpPr>
            <a:spLocks noGrp="1"/>
          </p:cNvSpPr>
          <p:nvPr>
            <p:ph type="subTitle" idx="1"/>
          </p:nvPr>
        </p:nvSpPr>
        <p:spPr/>
        <p:txBody>
          <a:bodyPr/>
          <a:lstStyle/>
          <a:p>
            <a:r>
              <a:rPr lang="en-US" dirty="0"/>
              <a:t>How can you help yourself</a:t>
            </a:r>
          </a:p>
        </p:txBody>
      </p:sp>
    </p:spTree>
    <p:extLst>
      <p:ext uri="{BB962C8B-B14F-4D97-AF65-F5344CB8AC3E}">
        <p14:creationId xmlns:p14="http://schemas.microsoft.com/office/powerpoint/2010/main" val="157489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87" y="1694996"/>
            <a:ext cx="6064862" cy="3239861"/>
          </a:xfrm>
          <a:prstGeom prst="rect">
            <a:avLst/>
          </a:prstGeom>
        </p:spPr>
      </p:pic>
    </p:spTree>
    <p:extLst>
      <p:ext uri="{BB962C8B-B14F-4D97-AF65-F5344CB8AC3E}">
        <p14:creationId xmlns:p14="http://schemas.microsoft.com/office/powerpoint/2010/main" val="1117287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elements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What different ways are there of revising? How can remember all that I need to know?</a:t>
            </a:r>
          </a:p>
          <a:p>
            <a:pPr marL="514350" indent="-514350">
              <a:buFont typeface="+mj-lt"/>
              <a:buAutoNum type="arabicPeriod"/>
            </a:pPr>
            <a:r>
              <a:rPr lang="en-US" dirty="0"/>
              <a:t>Doing all this and staying sane – how to de-stress!</a:t>
            </a:r>
          </a:p>
          <a:p>
            <a:pPr marL="514350" indent="-514350">
              <a:buFont typeface="+mj-lt"/>
              <a:buAutoNum type="arabicPeriod"/>
            </a:pPr>
            <a:r>
              <a:rPr lang="en-US" dirty="0"/>
              <a:t>Planning my revision – a practical start</a:t>
            </a:r>
            <a:endParaRPr lang="en-GB" dirty="0"/>
          </a:p>
          <a:p>
            <a:pPr marL="0" indent="0">
              <a:buNone/>
            </a:pPr>
            <a:endParaRPr lang="en-US" dirty="0"/>
          </a:p>
          <a:p>
            <a:pPr marL="0" indent="0">
              <a:buNone/>
            </a:pPr>
            <a:endParaRPr lang="en-GB" dirty="0"/>
          </a:p>
        </p:txBody>
      </p:sp>
    </p:spTree>
    <p:extLst>
      <p:ext uri="{BB962C8B-B14F-4D97-AF65-F5344CB8AC3E}">
        <p14:creationId xmlns:p14="http://schemas.microsoft.com/office/powerpoint/2010/main" val="391084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Revision strategies</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00965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o Study Effectively for School or College - Top 6 Science-Based Study Skills_1920x1080_MP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879563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7519</TotalTime>
  <Words>2347</Words>
  <Application>Microsoft Macintosh PowerPoint</Application>
  <PresentationFormat>On-screen Show (4:3)</PresentationFormat>
  <Paragraphs>255</Paragraphs>
  <Slides>55</Slides>
  <Notes>23</Notes>
  <HiddenSlides>0</HiddenSlides>
  <MMClips>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Abadi MT Condensed Extra Bold</vt:lpstr>
      <vt:lpstr>Arial</vt:lpstr>
      <vt:lpstr>Blackadder ITC</vt:lpstr>
      <vt:lpstr>Calibri</vt:lpstr>
      <vt:lpstr>Cambria</vt:lpstr>
      <vt:lpstr>Lucida Handwriting</vt:lpstr>
      <vt:lpstr>Tahoma</vt:lpstr>
      <vt:lpstr>Wingdings</vt:lpstr>
      <vt:lpstr>Office Theme</vt:lpstr>
      <vt:lpstr>Document</vt:lpstr>
      <vt:lpstr>Revision Strategies</vt:lpstr>
      <vt:lpstr>PowerPoint Presentation</vt:lpstr>
      <vt:lpstr>A survey of 12 year olds showed that 85% did not know what the term revision meant. </vt:lpstr>
      <vt:lpstr>What is revision?</vt:lpstr>
      <vt:lpstr>PowerPoint Presentation</vt:lpstr>
      <vt:lpstr>PowerPoint Presentation</vt:lpstr>
      <vt:lpstr>3 elements</vt:lpstr>
      <vt:lpstr>Revision strategies</vt:lpstr>
      <vt:lpstr>PowerPoint Presentation</vt:lpstr>
      <vt:lpstr>What different ways are there of revising?  </vt:lpstr>
      <vt:lpstr>20 tips for REVing up REVision</vt:lpstr>
      <vt:lpstr>20 tips for REVing up REVision</vt:lpstr>
      <vt:lpstr>Mind mapping</vt:lpstr>
      <vt:lpstr>PowerPoint Presentation</vt:lpstr>
      <vt:lpstr>Key facts cards</vt:lpstr>
      <vt:lpstr>PowerPoint Presentation</vt:lpstr>
      <vt:lpstr>Point – Explain - Evidence</vt:lpstr>
      <vt:lpstr>PEE</vt:lpstr>
      <vt:lpstr>PowerPoint Presentation</vt:lpstr>
      <vt:lpstr>Mnemonics</vt:lpstr>
      <vt:lpstr>PowerPoint Presentation</vt:lpstr>
      <vt:lpstr>Using pictures</vt:lpstr>
      <vt:lpstr>PowerPoint Presentation</vt:lpstr>
      <vt:lpstr>PowerPoint Presentation</vt:lpstr>
      <vt:lpstr>Staying Sane</vt:lpstr>
      <vt:lpstr>Harnessing stress to motivate; Avoiding stress that destroys!</vt:lpstr>
      <vt:lpstr>PowerPoint Presentation</vt:lpstr>
      <vt:lpstr>Are you a stress bunny?</vt:lpstr>
      <vt:lpstr>PowerPoint Presentation</vt:lpstr>
      <vt:lpstr>10 things to think about</vt:lpstr>
      <vt:lpstr>Nerves can be helpful</vt:lpstr>
      <vt:lpstr>Typical feelings</vt:lpstr>
      <vt:lpstr>Planning helps avoid stress</vt:lpstr>
      <vt:lpstr>Don’t judge yourself by others</vt:lpstr>
      <vt:lpstr>Practise breathing techniques, EXERCISE, get some air</vt:lpstr>
      <vt:lpstr>PowerPoint Presentation</vt:lpstr>
      <vt:lpstr>Before you go to bed, wind down</vt:lpstr>
      <vt:lpstr>Sleep, eating and drinking – keep a healthy routine</vt:lpstr>
      <vt:lpstr>Track your progress, to recognise achievements</vt:lpstr>
      <vt:lpstr>No ostriches</vt:lpstr>
      <vt:lpstr> Keep it in perspective</vt:lpstr>
      <vt:lpstr>What are your 5 a day for a healthy mind?</vt:lpstr>
      <vt:lpstr>These things help me have a healthy mind :</vt:lpstr>
      <vt:lpstr>Managing my time: planning ahead</vt:lpstr>
      <vt:lpstr>Clear the Decks!</vt:lpstr>
      <vt:lpstr>How to plan my time</vt:lpstr>
      <vt:lpstr>What am I planning for?</vt:lpstr>
      <vt:lpstr>Daily plans</vt:lpstr>
      <vt:lpstr>Weekly plans</vt:lpstr>
      <vt:lpstr>Long-term plans</vt:lpstr>
      <vt:lpstr>PowerPoint Presentation</vt:lpstr>
      <vt:lpstr>PowerPoint Presentation</vt:lpstr>
      <vt:lpstr>Don’t panic</vt:lpstr>
      <vt:lpstr>PowerPoint Presentation</vt:lpstr>
      <vt:lpstr>Revision Strategies</vt:lpstr>
    </vt:vector>
  </TitlesOfParts>
  <Company>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different ways are there of revising?</dc:title>
  <dc:creator>Julia Upton</dc:creator>
  <cp:lastModifiedBy>Julia Upton</cp:lastModifiedBy>
  <cp:revision>61</cp:revision>
  <cp:lastPrinted>2016-02-10T13:31:15Z</cp:lastPrinted>
  <dcterms:created xsi:type="dcterms:W3CDTF">2014-02-09T10:00:22Z</dcterms:created>
  <dcterms:modified xsi:type="dcterms:W3CDTF">2019-02-15T14:20:48Z</dcterms:modified>
</cp:coreProperties>
</file>