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3"/>
  </p:notesMasterIdLst>
  <p:handoutMasterIdLst>
    <p:handoutMasterId r:id="rId14"/>
  </p:handoutMasterIdLst>
  <p:sldIdLst>
    <p:sldId id="289" r:id="rId2"/>
    <p:sldId id="261" r:id="rId3"/>
    <p:sldId id="304" r:id="rId4"/>
    <p:sldId id="320" r:id="rId5"/>
    <p:sldId id="321" r:id="rId6"/>
    <p:sldId id="322" r:id="rId7"/>
    <p:sldId id="323" r:id="rId8"/>
    <p:sldId id="324" r:id="rId9"/>
    <p:sldId id="325" r:id="rId10"/>
    <p:sldId id="299" r:id="rId11"/>
    <p:sldId id="32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44"/>
    <p:restoredTop sz="70588" autoAdjust="0"/>
  </p:normalViewPr>
  <p:slideViewPr>
    <p:cSldViewPr>
      <p:cViewPr varScale="1">
        <p:scale>
          <a:sx n="62" d="100"/>
          <a:sy n="62" d="100"/>
        </p:scale>
        <p:origin x="2194" y="48"/>
      </p:cViewPr>
      <p:guideLst>
        <p:guide orient="horz" pos="2160"/>
        <p:guide pos="2880"/>
      </p:guideLst>
    </p:cSldViewPr>
  </p:slideViewPr>
  <p:notesTextViewPr>
    <p:cViewPr>
      <p:scale>
        <a:sx n="1" d="1"/>
        <a:sy n="1" d="1"/>
      </p:scale>
      <p:origin x="0" y="0"/>
    </p:cViewPr>
  </p:notesTextViewPr>
  <p:sorterViewPr>
    <p:cViewPr>
      <p:scale>
        <a:sx n="111" d="100"/>
        <a:sy n="111"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4FD755D-8977-AC4A-A659-05A6AF886CBC}" type="datetimeFigureOut">
              <a:rPr lang="en-US" smtClean="0"/>
              <a:t>2/9/2024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556B77-3DBC-A84E-ACEE-E9D0D263E1EB}" type="slidenum">
              <a:rPr lang="en-US" smtClean="0"/>
              <a:t>‹#›</a:t>
            </a:fld>
            <a:endParaRPr lang="en-US"/>
          </a:p>
        </p:txBody>
      </p:sp>
    </p:spTree>
    <p:extLst>
      <p:ext uri="{BB962C8B-B14F-4D97-AF65-F5344CB8AC3E}">
        <p14:creationId xmlns:p14="http://schemas.microsoft.com/office/powerpoint/2010/main" val="2579904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60F2EA-F118-9645-9045-15037AA1264E}" type="datetimeFigureOut">
              <a:rPr lang="en-US" smtClean="0"/>
              <a:t>2/9/2024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6E4C51-CDB0-C849-8628-8B61EED1E39C}" type="slidenum">
              <a:rPr lang="en-US" smtClean="0"/>
              <a:t>‹#›</a:t>
            </a:fld>
            <a:endParaRPr lang="en-US"/>
          </a:p>
        </p:txBody>
      </p:sp>
    </p:spTree>
    <p:extLst>
      <p:ext uri="{BB962C8B-B14F-4D97-AF65-F5344CB8AC3E}">
        <p14:creationId xmlns:p14="http://schemas.microsoft.com/office/powerpoint/2010/main" val="307849665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6E4C51-CDB0-C849-8628-8B61EED1E39C}" type="slidenum">
              <a:rPr lang="en-US" smtClean="0"/>
              <a:t>1</a:t>
            </a:fld>
            <a:endParaRPr lang="en-US"/>
          </a:p>
        </p:txBody>
      </p:sp>
    </p:spTree>
    <p:extLst>
      <p:ext uri="{BB962C8B-B14F-4D97-AF65-F5344CB8AC3E}">
        <p14:creationId xmlns:p14="http://schemas.microsoft.com/office/powerpoint/2010/main" val="12632199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F2EF2155-C599-4451-9511-B3076E3F30DD}" type="slidenum">
              <a:rPr lang="en-GB" smtClean="0"/>
              <a:pPr/>
              <a:t>10</a:t>
            </a:fld>
            <a:endParaRPr lang="en-GB"/>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r>
              <a:rPr lang="en-US" dirty="0"/>
              <a:t>Information – assemblies</a:t>
            </a:r>
            <a:r>
              <a:rPr lang="en-US" baseline="0" dirty="0"/>
              <a:t> and discussion – </a:t>
            </a:r>
            <a:r>
              <a:rPr lang="en-US" baseline="0" dirty="0" smtClean="0"/>
              <a:t>Form </a:t>
            </a:r>
            <a:r>
              <a:rPr lang="en-US" baseline="0" dirty="0"/>
              <a:t>tutors, subject </a:t>
            </a:r>
            <a:r>
              <a:rPr lang="en-US" baseline="0" dirty="0" smtClean="0"/>
              <a:t>teachers – Options Booklet </a:t>
            </a:r>
            <a:endParaRPr lang="en-US" baseline="0" dirty="0"/>
          </a:p>
          <a:p>
            <a:pPr eaLnBrk="1" hangingPunct="1"/>
            <a:r>
              <a:rPr lang="en-US" baseline="0" dirty="0"/>
              <a:t>Head of Year – works closely with students, tutors and teachers to support the young people in </a:t>
            </a:r>
            <a:r>
              <a:rPr lang="en-US" baseline="0" dirty="0" smtClean="0"/>
              <a:t>his year </a:t>
            </a:r>
            <a:r>
              <a:rPr lang="en-US" baseline="0" dirty="0"/>
              <a:t>group</a:t>
            </a:r>
          </a:p>
          <a:p>
            <a:pPr eaLnBrk="1" hangingPunct="1"/>
            <a:r>
              <a:rPr lang="en-US" baseline="0" dirty="0" smtClean="0"/>
              <a:t>Options Counselling </a:t>
            </a:r>
            <a:r>
              <a:rPr lang="en-US" baseline="0" dirty="0"/>
              <a:t>– SLT, </a:t>
            </a:r>
            <a:r>
              <a:rPr lang="en-US" baseline="0" dirty="0" err="1" smtClean="0"/>
              <a:t>Mr</a:t>
            </a:r>
            <a:r>
              <a:rPr lang="en-US" baseline="0" dirty="0" smtClean="0"/>
              <a:t> Trevorrow </a:t>
            </a:r>
            <a:r>
              <a:rPr lang="en-US" baseline="0" dirty="0"/>
              <a:t>– </a:t>
            </a:r>
            <a:r>
              <a:rPr lang="en-US" baseline="0" dirty="0" smtClean="0"/>
              <a:t>in the </a:t>
            </a:r>
            <a:r>
              <a:rPr lang="en-US" baseline="0" dirty="0"/>
              <a:t>next two weeks, looking at levels of attainment, talking to them about future careers plans </a:t>
            </a:r>
            <a:r>
              <a:rPr lang="en-US" baseline="0" dirty="0" smtClean="0"/>
              <a:t>etc.  And that’s also where that survey that students have done comes in because we recognize that sometimes, sat in the Assistant Heads office talking about your future is a bit of a daunting thing and so we have the survey data that students have provided us with on how they are feeling about this process because it is a big decision and, it is the first time that students have had the chance to take some ownership of what they study and that’s hugely exciting but can feel a bit overwhelming for some students too.   </a:t>
            </a:r>
            <a:endParaRPr lang="en-US" baseline="0" dirty="0"/>
          </a:p>
          <a:p>
            <a:pPr eaLnBrk="1" hangingPunct="1"/>
            <a:r>
              <a:rPr lang="en-US" baseline="0" dirty="0" err="1"/>
              <a:t>Mr</a:t>
            </a:r>
            <a:r>
              <a:rPr lang="en-US" baseline="0" dirty="0"/>
              <a:t> </a:t>
            </a:r>
            <a:r>
              <a:rPr lang="en-US" baseline="0" dirty="0" err="1"/>
              <a:t>Voller</a:t>
            </a:r>
            <a:endParaRPr lang="en-US" baseline="0" dirty="0"/>
          </a:p>
          <a:p>
            <a:pPr eaLnBrk="1" hangingPunct="1"/>
            <a:r>
              <a:rPr lang="en-US" baseline="0" dirty="0" smtClean="0"/>
              <a:t>Parents and </a:t>
            </a:r>
            <a:r>
              <a:rPr lang="en-US" baseline="0" dirty="0" err="1" smtClean="0"/>
              <a:t>carers</a:t>
            </a:r>
            <a:r>
              <a:rPr lang="en-US" baseline="0" dirty="0" smtClean="0"/>
              <a:t> – and of course, you know your children better than anyone, the advice and support from home.  </a:t>
            </a:r>
            <a:endParaRPr lang="en-US" dirty="0"/>
          </a:p>
        </p:txBody>
      </p:sp>
    </p:spTree>
    <p:extLst>
      <p:ext uri="{BB962C8B-B14F-4D97-AF65-F5344CB8AC3E}">
        <p14:creationId xmlns:p14="http://schemas.microsoft.com/office/powerpoint/2010/main" val="29115455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6E4C51-CDB0-C849-8628-8B61EED1E39C}" type="slidenum">
              <a:rPr lang="en-US" smtClean="0"/>
              <a:t>11</a:t>
            </a:fld>
            <a:endParaRPr lang="en-US"/>
          </a:p>
        </p:txBody>
      </p:sp>
    </p:spTree>
    <p:extLst>
      <p:ext uri="{BB962C8B-B14F-4D97-AF65-F5344CB8AC3E}">
        <p14:creationId xmlns:p14="http://schemas.microsoft.com/office/powerpoint/2010/main" val="644815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40D03BFC-01EC-4E63-8C7A-DBE3A13B9083}" type="slidenum">
              <a:rPr lang="en-GB" smtClean="0"/>
              <a:pPr/>
              <a:t>2</a:t>
            </a:fld>
            <a:endParaRPr lang="en-GB"/>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636586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40D03BFC-01EC-4E63-8C7A-DBE3A13B9083}" type="slidenum">
              <a:rPr lang="en-GB" smtClean="0"/>
              <a:pPr/>
              <a:t>3</a:t>
            </a:fld>
            <a:endParaRPr lang="en-GB"/>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03963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So, as you might expect there are a number of subjects about which students have no choice to study. From September all students in Year 10 will study the following subjects.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All pupils will continue to study</a:t>
            </a:r>
          </a:p>
          <a:p>
            <a:pPr lvl="0"/>
            <a:r>
              <a:rPr lang="en-GB" sz="1200" kern="1200" dirty="0">
                <a:solidFill>
                  <a:schemeClr val="tx1"/>
                </a:solidFill>
                <a:effectLst/>
                <a:latin typeface="+mn-lt"/>
                <a:ea typeface="+mn-ea"/>
                <a:cs typeface="+mn-cs"/>
              </a:rPr>
              <a:t>English – 2 GCSEs in Language and Literature</a:t>
            </a:r>
          </a:p>
          <a:p>
            <a:pPr lvl="0"/>
            <a:r>
              <a:rPr lang="en-GB" sz="1200" kern="1200" dirty="0">
                <a:solidFill>
                  <a:schemeClr val="tx1"/>
                </a:solidFill>
                <a:effectLst/>
                <a:latin typeface="+mn-lt"/>
                <a:ea typeface="+mn-ea"/>
                <a:cs typeface="+mn-cs"/>
              </a:rPr>
              <a:t>Maths  - 1 GCSE </a:t>
            </a:r>
            <a:r>
              <a:rPr lang="en-GB" sz="1200" kern="1200" dirty="0" smtClean="0">
                <a:solidFill>
                  <a:schemeClr val="tx1"/>
                </a:solidFill>
                <a:effectLst/>
                <a:latin typeface="+mn-lt"/>
                <a:ea typeface="+mn-ea"/>
                <a:cs typeface="+mn-cs"/>
              </a:rPr>
              <a:t>(Science </a:t>
            </a:r>
            <a:r>
              <a:rPr lang="en-GB" sz="1200" kern="1200" dirty="0">
                <a:solidFill>
                  <a:schemeClr val="tx1"/>
                </a:solidFill>
                <a:effectLst/>
                <a:latin typeface="+mn-lt"/>
                <a:ea typeface="+mn-ea"/>
                <a:cs typeface="+mn-cs"/>
              </a:rPr>
              <a:t>– 2 or 3 GCSEs, </a:t>
            </a:r>
            <a:r>
              <a:rPr lang="en-GB" sz="1200" kern="1200" dirty="0" smtClean="0">
                <a:solidFill>
                  <a:schemeClr val="tx1"/>
                </a:solidFill>
                <a:effectLst/>
                <a:latin typeface="+mn-lt"/>
                <a:ea typeface="+mn-ea"/>
                <a:cs typeface="+mn-cs"/>
              </a:rPr>
              <a:t>which I will mention in a little more detail shortly)</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RE – 1 GCSE</a:t>
            </a:r>
          </a:p>
          <a:p>
            <a:pPr lvl="0"/>
            <a:r>
              <a:rPr lang="en-GB" sz="1200" kern="1200" dirty="0">
                <a:solidFill>
                  <a:schemeClr val="tx1"/>
                </a:solidFill>
                <a:effectLst/>
                <a:latin typeface="+mn-lt"/>
                <a:ea typeface="+mn-ea"/>
                <a:cs typeface="+mn-cs"/>
              </a:rPr>
              <a:t>PE – not examined </a:t>
            </a:r>
          </a:p>
          <a:p>
            <a:pPr lvl="0"/>
            <a:r>
              <a:rPr lang="en-GB" sz="1200" kern="1200" dirty="0">
                <a:solidFill>
                  <a:schemeClr val="tx1"/>
                </a:solidFill>
                <a:effectLst/>
                <a:latin typeface="+mn-lt"/>
                <a:ea typeface="+mn-ea"/>
                <a:cs typeface="+mn-cs"/>
              </a:rPr>
              <a:t>PSHE – not </a:t>
            </a:r>
            <a:r>
              <a:rPr lang="en-GB" sz="1200" kern="1200" dirty="0" smtClean="0">
                <a:solidFill>
                  <a:schemeClr val="tx1"/>
                </a:solidFill>
                <a:effectLst/>
                <a:latin typeface="+mn-lt"/>
                <a:ea typeface="+mn-ea"/>
                <a:cs typeface="+mn-cs"/>
              </a:rPr>
              <a:t>examined</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Science – we offer two science GCSE courses at </a:t>
            </a:r>
            <a:r>
              <a:rPr lang="en-GB" sz="1200" kern="1200" dirty="0" err="1" smtClean="0">
                <a:solidFill>
                  <a:schemeClr val="tx1"/>
                </a:solidFill>
                <a:effectLst/>
                <a:latin typeface="+mn-lt"/>
                <a:ea typeface="+mn-ea"/>
                <a:cs typeface="+mn-cs"/>
              </a:rPr>
              <a:t>Debenham</a:t>
            </a:r>
            <a:r>
              <a:rPr lang="en-GB" sz="1200" kern="1200" dirty="0" smtClean="0">
                <a:solidFill>
                  <a:schemeClr val="tx1"/>
                </a:solidFill>
                <a:effectLst/>
                <a:latin typeface="+mn-lt"/>
                <a:ea typeface="+mn-ea"/>
                <a:cs typeface="+mn-cs"/>
              </a:rPr>
              <a:t> Triple (or Separate Sciences)</a:t>
            </a:r>
            <a:r>
              <a:rPr lang="en-GB" sz="1200" kern="1200" baseline="0" dirty="0" smtClean="0">
                <a:solidFill>
                  <a:schemeClr val="tx1"/>
                </a:solidFill>
                <a:effectLst/>
                <a:latin typeface="+mn-lt"/>
                <a:ea typeface="+mn-ea"/>
                <a:cs typeface="+mn-cs"/>
              </a:rPr>
              <a:t> which gains students 3 separate GCSEs in Biology Chemistry and Physics and Combined Science which gives students 2 separate GCSEs examined across the three disciplines.  Triple science is a very academically challenging course and is recommended for students who are more able in science.  INSERT HERE ABOUT SCIENCE GROUPINGS.  HAVE THEY BEEN TOLD?  It is a myth that students who study combined science are not able to study Science at A-Level in fact 2 Grade 7s in combined science is better than 3 grade 6s in triple science.      </a:t>
            </a:r>
            <a:endParaRPr lang="en-GB" sz="1200" kern="1200" dirty="0">
              <a:solidFill>
                <a:schemeClr val="tx1"/>
              </a:solidFill>
              <a:effectLst/>
              <a:latin typeface="+mn-lt"/>
              <a:ea typeface="+mn-ea"/>
              <a:cs typeface="+mn-cs"/>
            </a:endParaRPr>
          </a:p>
          <a:p>
            <a:endParaRPr lang="en-US" dirty="0"/>
          </a:p>
          <a:p>
            <a:r>
              <a:rPr lang="en-US" baseline="0" dirty="0" smtClean="0"/>
              <a:t>So, this is the core curriculum after </a:t>
            </a:r>
            <a:r>
              <a:rPr lang="en-GB" baseline="0" dirty="0" smtClean="0"/>
              <a:t>which </a:t>
            </a:r>
            <a:r>
              <a:rPr lang="en-GB" baseline="0" dirty="0"/>
              <a:t>there are three free choices. </a:t>
            </a:r>
            <a:endParaRPr lang="en-US" dirty="0"/>
          </a:p>
        </p:txBody>
      </p:sp>
      <p:sp>
        <p:nvSpPr>
          <p:cNvPr id="4" name="Slide Number Placeholder 3"/>
          <p:cNvSpPr>
            <a:spLocks noGrp="1"/>
          </p:cNvSpPr>
          <p:nvPr>
            <p:ph type="sldNum" sz="quarter" idx="10"/>
          </p:nvPr>
        </p:nvSpPr>
        <p:spPr/>
        <p:txBody>
          <a:bodyPr/>
          <a:lstStyle/>
          <a:p>
            <a:fld id="{4C6E4C51-CDB0-C849-8628-8B61EED1E39C}" type="slidenum">
              <a:rPr lang="en-US" smtClean="0"/>
              <a:t>4</a:t>
            </a:fld>
            <a:endParaRPr lang="en-US"/>
          </a:p>
        </p:txBody>
      </p:sp>
    </p:spTree>
    <p:extLst>
      <p:ext uri="{BB962C8B-B14F-4D97-AF65-F5344CB8AC3E}">
        <p14:creationId xmlns:p14="http://schemas.microsoft.com/office/powerpoint/2010/main" val="1508592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DCF3B494-FE88-48CB-B019-E820721625E0}" type="slidenum">
              <a:rPr lang="en-GB" smtClean="0"/>
              <a:pPr/>
              <a:t>5</a:t>
            </a:fld>
            <a:endParaRPr lang="en-GB"/>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lvl="0"/>
            <a:r>
              <a:rPr lang="en-GB" sz="1200" kern="1200" dirty="0">
                <a:solidFill>
                  <a:schemeClr val="tx1"/>
                </a:solidFill>
                <a:effectLst/>
                <a:latin typeface="+mn-lt"/>
                <a:ea typeface="+mn-ea"/>
                <a:cs typeface="+mn-cs"/>
              </a:rPr>
              <a:t>When making choices</a:t>
            </a:r>
            <a:r>
              <a:rPr lang="mr-IN" sz="1200" kern="1200" baseline="0" dirty="0">
                <a:solidFill>
                  <a:schemeClr val="tx1"/>
                </a:solidFill>
                <a:effectLst/>
                <a:latin typeface="+mn-lt"/>
                <a:ea typeface="+mn-ea"/>
                <a:cs typeface="+mn-cs"/>
              </a:rPr>
              <a:t>…</a:t>
            </a:r>
            <a:endParaRPr lang="en-GB" sz="1200" kern="1200" baseline="0" dirty="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We recommend that, to ensure students do not choose too narrow a curriculum which could close doors later in their education or career, they choose a </a:t>
            </a:r>
            <a:r>
              <a:rPr lang="en-GB" sz="1200" b="1" kern="1200" dirty="0">
                <a:solidFill>
                  <a:schemeClr val="tx1"/>
                </a:solidFill>
                <a:effectLst/>
                <a:latin typeface="+mn-lt"/>
                <a:ea typeface="+mn-ea"/>
                <a:cs typeface="+mn-cs"/>
              </a:rPr>
              <a:t>BROAD BALANCED CURRICULUM. </a:t>
            </a:r>
            <a:r>
              <a:rPr lang="en-GB" sz="1200" kern="1200" dirty="0">
                <a:solidFill>
                  <a:schemeClr val="tx1"/>
                </a:solidFill>
                <a:effectLst/>
                <a:latin typeface="+mn-lt"/>
                <a:ea typeface="+mn-ea"/>
                <a:cs typeface="+mn-cs"/>
              </a:rPr>
              <a:t>We are not expecting all students to know exactly what their future career plans are, so the best approach is to keep as many doors open as possible.</a:t>
            </a:r>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There are a group of subjects, called facilitating subjects, that the government believe are particularly important and that are generally held in high regard by employers and sixth-forms as well – we would expect all pupils to choose at least one from Geography, History, French, Spanish and Computing. We would hope that most students will choose a language and a humanity subject to maintain that breadth that we have already considered. However, we are of the belief that the choice must be right for the individual so we would never force students down that road if it really is not for them. </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lvl="0"/>
            <a:r>
              <a:rPr lang="en-GB" sz="1200" b="1" kern="1200" dirty="0">
                <a:solidFill>
                  <a:schemeClr val="tx1"/>
                </a:solidFill>
                <a:effectLst/>
                <a:latin typeface="+mn-lt"/>
                <a:ea typeface="+mn-ea"/>
                <a:cs typeface="+mn-cs"/>
              </a:rPr>
              <a:t>Pupils should consider what they are good at – their strengths and weaknesses</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lvl="0"/>
            <a:r>
              <a:rPr lang="en-GB" sz="1200" b="1" kern="1200" dirty="0">
                <a:solidFill>
                  <a:schemeClr val="tx1"/>
                </a:solidFill>
                <a:effectLst/>
                <a:latin typeface="+mn-lt"/>
                <a:ea typeface="+mn-ea"/>
                <a:cs typeface="+mn-cs"/>
              </a:rPr>
              <a:t>What they enjoy and are prepared to study for two more years – there is nothings worse for students, parents and teachers than forcing a child through 2 years of a subject they didn’t want to do in the first place!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lvl="0"/>
            <a:r>
              <a:rPr lang="en-GB" sz="1200" b="1" kern="1200" dirty="0">
                <a:solidFill>
                  <a:schemeClr val="tx1"/>
                </a:solidFill>
                <a:effectLst/>
                <a:latin typeface="+mn-lt"/>
                <a:ea typeface="+mn-ea"/>
                <a:cs typeface="+mn-cs"/>
              </a:rPr>
              <a:t>NOT what their friends of picking or because they like the teacher – staffing may change</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lvl="0"/>
            <a:r>
              <a:rPr lang="en-GB" sz="1200" b="1" kern="1200" dirty="0">
                <a:solidFill>
                  <a:schemeClr val="tx1"/>
                </a:solidFill>
                <a:effectLst/>
                <a:latin typeface="+mn-lt"/>
                <a:ea typeface="+mn-ea"/>
                <a:cs typeface="+mn-cs"/>
              </a:rPr>
              <a:t>If they do have an </a:t>
            </a:r>
            <a:r>
              <a:rPr lang="en-GB" sz="1200" b="1" kern="1200" dirty="0" err="1">
                <a:solidFill>
                  <a:schemeClr val="tx1"/>
                </a:solidFill>
                <a:effectLst/>
                <a:latin typeface="+mn-lt"/>
                <a:ea typeface="+mn-ea"/>
                <a:cs typeface="+mn-cs"/>
              </a:rPr>
              <a:t>inckling</a:t>
            </a:r>
            <a:r>
              <a:rPr lang="en-GB" sz="1200" b="1" kern="1200" dirty="0">
                <a:solidFill>
                  <a:schemeClr val="tx1"/>
                </a:solidFill>
                <a:effectLst/>
                <a:latin typeface="+mn-lt"/>
                <a:ea typeface="+mn-ea"/>
                <a:cs typeface="+mn-cs"/>
              </a:rPr>
              <a:t> of what they would like to be beyond 16 that they ensure those doors are also open.</a:t>
            </a:r>
            <a:endParaRPr lang="en-GB" sz="1200" kern="1200" dirty="0">
              <a:solidFill>
                <a:schemeClr val="tx1"/>
              </a:solidFill>
              <a:effectLst/>
              <a:latin typeface="+mn-lt"/>
              <a:ea typeface="+mn-ea"/>
              <a:cs typeface="+mn-cs"/>
            </a:endParaRPr>
          </a:p>
          <a:p>
            <a:pPr eaLnBrk="1" hangingPunct="1"/>
            <a:endParaRPr lang="en-US" dirty="0"/>
          </a:p>
        </p:txBody>
      </p:sp>
    </p:spTree>
    <p:extLst>
      <p:ext uri="{BB962C8B-B14F-4D97-AF65-F5344CB8AC3E}">
        <p14:creationId xmlns:p14="http://schemas.microsoft.com/office/powerpoint/2010/main" val="911262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9E281A35-D55A-48F1-AA51-B22504E3E1BE}" type="slidenum">
              <a:rPr lang="en-GB" smtClean="0"/>
              <a:pPr/>
              <a:t>6</a:t>
            </a:fld>
            <a:endParaRPr lang="en-GB"/>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dirty="0"/>
              <a:t>So,</a:t>
            </a:r>
            <a:r>
              <a:rPr lang="en-US" baseline="0" dirty="0"/>
              <a:t> what have we done so far in this process and why?</a:t>
            </a:r>
          </a:p>
          <a:p>
            <a:pPr eaLnBrk="1" hangingPunct="1"/>
            <a:endParaRPr lang="en-US" dirty="0"/>
          </a:p>
          <a:p>
            <a:pPr lvl="0"/>
            <a:r>
              <a:rPr lang="en-GB" sz="1200" kern="1200" dirty="0">
                <a:solidFill>
                  <a:schemeClr val="tx1"/>
                </a:solidFill>
                <a:effectLst/>
                <a:latin typeface="+mn-lt"/>
                <a:ea typeface="+mn-ea"/>
                <a:cs typeface="+mn-cs"/>
              </a:rPr>
              <a:t>We started this process back in December–when I outlined the whole Options process to Year 9 and talked a little on </a:t>
            </a:r>
            <a:r>
              <a:rPr lang="en-GB" sz="1200" b="1" i="1" kern="1200" dirty="0">
                <a:solidFill>
                  <a:schemeClr val="tx1"/>
                </a:solidFill>
                <a:effectLst/>
                <a:latin typeface="+mn-lt"/>
                <a:ea typeface="+mn-ea"/>
                <a:cs typeface="+mn-cs"/>
              </a:rPr>
              <a:t>how</a:t>
            </a:r>
            <a:r>
              <a:rPr lang="en-GB" sz="1200" kern="1200" dirty="0">
                <a:solidFill>
                  <a:schemeClr val="tx1"/>
                </a:solidFill>
                <a:effectLst/>
                <a:latin typeface="+mn-lt"/>
                <a:ea typeface="+mn-ea"/>
                <a:cs typeface="+mn-cs"/>
              </a:rPr>
              <a:t> to make their choices – the sort of criteria to take into account.</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After the Assembly we asked them to provide us with some information based on their </a:t>
            </a:r>
            <a:r>
              <a:rPr lang="en-GB" sz="1200" kern="1200" dirty="0" smtClean="0">
                <a:solidFill>
                  <a:schemeClr val="tx1"/>
                </a:solidFill>
                <a:effectLst/>
                <a:latin typeface="+mn-lt"/>
                <a:ea typeface="+mn-ea"/>
                <a:cs typeface="+mn-cs"/>
              </a:rPr>
              <a:t>interests.</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This </a:t>
            </a:r>
            <a:r>
              <a:rPr lang="en-GB" sz="1200" kern="1200" dirty="0">
                <a:solidFill>
                  <a:schemeClr val="tx1"/>
                </a:solidFill>
                <a:effectLst/>
                <a:latin typeface="+mn-lt"/>
                <a:ea typeface="+mn-ea"/>
                <a:cs typeface="+mn-cs"/>
              </a:rPr>
              <a:t>initial task enabled </a:t>
            </a:r>
            <a:r>
              <a:rPr lang="en-GB" sz="1200" kern="1200" dirty="0" smtClean="0">
                <a:solidFill>
                  <a:schemeClr val="tx1"/>
                </a:solidFill>
                <a:effectLst/>
                <a:latin typeface="+mn-lt"/>
                <a:ea typeface="+mn-ea"/>
                <a:cs typeface="+mn-cs"/>
              </a:rPr>
              <a:t>us </a:t>
            </a:r>
            <a:r>
              <a:rPr lang="en-GB" sz="1200" kern="1200" dirty="0">
                <a:solidFill>
                  <a:schemeClr val="tx1"/>
                </a:solidFill>
                <a:effectLst/>
                <a:latin typeface="+mn-lt"/>
                <a:ea typeface="+mn-ea"/>
                <a:cs typeface="+mn-cs"/>
              </a:rPr>
              <a:t>to judge the level of interest shown in each option subject. This tells me whether to put on one or 3 Geography groups, 1 or 2 Film groups for example. </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This exercise</a:t>
            </a:r>
            <a:r>
              <a:rPr lang="en-GB" sz="1200" kern="1200" baseline="0" dirty="0">
                <a:solidFill>
                  <a:schemeClr val="tx1"/>
                </a:solidFill>
                <a:effectLst/>
                <a:latin typeface="+mn-lt"/>
                <a:ea typeface="+mn-ea"/>
                <a:cs typeface="+mn-cs"/>
              </a:rPr>
              <a:t> helps me to begin to gain an understanding of what students in this year group are like and the </a:t>
            </a:r>
            <a:r>
              <a:rPr lang="en-GB" sz="1200" kern="1200" baseline="0" dirty="0" smtClean="0">
                <a:solidFill>
                  <a:schemeClr val="tx1"/>
                </a:solidFill>
                <a:effectLst/>
                <a:latin typeface="+mn-lt"/>
                <a:ea typeface="+mn-ea"/>
                <a:cs typeface="+mn-cs"/>
              </a:rPr>
              <a:t>subjects </a:t>
            </a:r>
            <a:r>
              <a:rPr lang="en-GB" sz="1200" kern="1200" baseline="0" dirty="0">
                <a:solidFill>
                  <a:schemeClr val="tx1"/>
                </a:solidFill>
                <a:effectLst/>
                <a:latin typeface="+mn-lt"/>
                <a:ea typeface="+mn-ea"/>
                <a:cs typeface="+mn-cs"/>
              </a:rPr>
              <a:t>they are most interested in, from this I start to build the option boxes</a:t>
            </a:r>
            <a:r>
              <a:rPr lang="mr-IN" sz="1200" kern="1200" baseline="0" dirty="0">
                <a:solidFill>
                  <a:schemeClr val="tx1"/>
                </a:solidFill>
                <a:effectLst/>
                <a:latin typeface="+mn-lt"/>
                <a:ea typeface="+mn-ea"/>
                <a:cs typeface="+mn-cs"/>
              </a:rPr>
              <a:t>…</a:t>
            </a:r>
            <a:endParaRPr lang="en-GB" sz="1200" kern="1200" baseline="0" dirty="0">
              <a:solidFill>
                <a:schemeClr val="tx1"/>
              </a:solidFill>
              <a:effectLst/>
              <a:latin typeface="+mn-lt"/>
              <a:ea typeface="+mn-ea"/>
              <a:cs typeface="+mn-cs"/>
            </a:endParaRPr>
          </a:p>
          <a:p>
            <a:pPr lvl="0"/>
            <a:endParaRPr lang="en-GB" sz="1200" kern="1200" baseline="0" dirty="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a:p>
            <a:pPr eaLnBrk="1" hangingPunct="1"/>
            <a:endParaRPr lang="en-US" dirty="0"/>
          </a:p>
        </p:txBody>
      </p:sp>
    </p:spTree>
    <p:extLst>
      <p:ext uri="{BB962C8B-B14F-4D97-AF65-F5344CB8AC3E}">
        <p14:creationId xmlns:p14="http://schemas.microsoft.com/office/powerpoint/2010/main" val="812311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In January</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I presented year 9 with another options form which placed subjects into </a:t>
            </a:r>
            <a:r>
              <a:rPr lang="en-GB" sz="1200" b="1" kern="1200" dirty="0">
                <a:solidFill>
                  <a:schemeClr val="tx1"/>
                </a:solidFill>
                <a:effectLst/>
                <a:latin typeface="+mn-lt"/>
                <a:ea typeface="+mn-ea"/>
                <a:cs typeface="+mn-cs"/>
              </a:rPr>
              <a:t>option boxes</a:t>
            </a:r>
            <a:r>
              <a:rPr lang="en-GB" sz="1200" kern="1200" dirty="0">
                <a:solidFill>
                  <a:schemeClr val="tx1"/>
                </a:solidFill>
                <a:effectLst/>
                <a:latin typeface="+mn-lt"/>
                <a:ea typeface="+mn-ea"/>
                <a:cs typeface="+mn-cs"/>
              </a:rPr>
              <a:t>, instead of having a completely free reign we asked them to consider picking one subject from each option box</a:t>
            </a:r>
            <a:r>
              <a:rPr lang="en-GB" sz="1200" kern="1200" baseline="0" dirty="0">
                <a:solidFill>
                  <a:schemeClr val="tx1"/>
                </a:solidFill>
                <a:effectLst/>
                <a:latin typeface="+mn-lt"/>
                <a:ea typeface="+mn-ea"/>
                <a:cs typeface="+mn-cs"/>
              </a:rPr>
              <a:t> and you can see the final boxes on the screen now.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In brief, each Option Box represents a set of lessons available at any given time. Consequently they must choose ONE subject from each box in order to fill their timetable. They </a:t>
            </a:r>
            <a:r>
              <a:rPr lang="en-GB" sz="1200" b="1" kern="1200" dirty="0">
                <a:solidFill>
                  <a:schemeClr val="tx1"/>
                </a:solidFill>
                <a:effectLst/>
                <a:latin typeface="+mn-lt"/>
                <a:ea typeface="+mn-ea"/>
                <a:cs typeface="+mn-cs"/>
              </a:rPr>
              <a:t>can’t choose TWO</a:t>
            </a:r>
            <a:r>
              <a:rPr lang="en-GB" sz="1200" kern="1200" dirty="0">
                <a:solidFill>
                  <a:schemeClr val="tx1"/>
                </a:solidFill>
                <a:effectLst/>
                <a:latin typeface="+mn-lt"/>
                <a:ea typeface="+mn-ea"/>
                <a:cs typeface="+mn-cs"/>
              </a:rPr>
              <a:t> from one Box as they are unable to be in two places at the same time. Also, they can’t avoid choosing one from a Box otherwise they will be standing in the corridors for three lessons a week, because there are no other Year 10 lessons happening at that time. </a:t>
            </a:r>
            <a:r>
              <a:rPr lang="en-GB" sz="1200" b="1" kern="1200" dirty="0">
                <a:solidFill>
                  <a:schemeClr val="tx1"/>
                </a:solidFill>
                <a:effectLst/>
                <a:latin typeface="+mn-lt"/>
                <a:ea typeface="+mn-ea"/>
                <a:cs typeface="+mn-cs"/>
              </a:rPr>
              <a:t>The boxes were constructed using the information </a:t>
            </a:r>
            <a:r>
              <a:rPr lang="en-GB" sz="1200" b="1" kern="1200" dirty="0" smtClean="0">
                <a:solidFill>
                  <a:schemeClr val="tx1"/>
                </a:solidFill>
                <a:effectLst/>
                <a:latin typeface="+mn-lt"/>
                <a:ea typeface="+mn-ea"/>
                <a:cs typeface="+mn-cs"/>
              </a:rPr>
              <a:t>Year </a:t>
            </a:r>
            <a:r>
              <a:rPr lang="en-GB" sz="1200" b="1" kern="1200" dirty="0">
                <a:solidFill>
                  <a:schemeClr val="tx1"/>
                </a:solidFill>
                <a:effectLst/>
                <a:latin typeface="+mn-lt"/>
                <a:ea typeface="+mn-ea"/>
                <a:cs typeface="+mn-cs"/>
              </a:rPr>
              <a:t>9 gave us on the first choosing.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I then repeated the exercise </a:t>
            </a:r>
            <a:r>
              <a:rPr lang="en-GB" sz="1200" kern="1200" dirty="0" smtClean="0">
                <a:solidFill>
                  <a:schemeClr val="tx1"/>
                </a:solidFill>
                <a:effectLst/>
                <a:latin typeface="+mn-lt"/>
                <a:ea typeface="+mn-ea"/>
                <a:cs typeface="+mn-cs"/>
              </a:rPr>
              <a:t>again </a:t>
            </a:r>
            <a:r>
              <a:rPr lang="en-GB" sz="1200" kern="1200" dirty="0">
                <a:solidFill>
                  <a:schemeClr val="tx1"/>
                </a:solidFill>
                <a:effectLst/>
                <a:latin typeface="+mn-lt"/>
                <a:ea typeface="+mn-ea"/>
                <a:cs typeface="+mn-cs"/>
              </a:rPr>
              <a:t>with some slight adjustments based on the previous round of responses and, as the results suggested the Boxes enabled the vast majority to get their selection and that the groups were of a viable size, these are the Boxes contained in the Booklet. Essentially your children have been Looking at their options for some months now! I</a:t>
            </a:r>
            <a:r>
              <a:rPr lang="en-GB" sz="1200" kern="1200" baseline="0" dirty="0">
                <a:solidFill>
                  <a:schemeClr val="tx1"/>
                </a:solidFill>
                <a:effectLst/>
                <a:latin typeface="+mn-lt"/>
                <a:ea typeface="+mn-ea"/>
                <a:cs typeface="+mn-cs"/>
              </a:rPr>
              <a:t> was able to respond to queries and take into account comments pupils made in order to create these final boxes. You will note that RE appears in the boxes as although it is not optional it will be timetabled alongside the options, so once they have chosen their 3 subjects they will need to select RE in the remaining box. </a:t>
            </a:r>
          </a:p>
          <a:p>
            <a:pPr lvl="0"/>
            <a:endParaRPr lang="en-GB" sz="1200" kern="1200" baseline="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Following that each pupil in year 9 is being given an opportunity to speak with a member of the Senior Leadership team or their Head of Year </a:t>
            </a:r>
            <a:r>
              <a:rPr lang="en-GB" sz="1200" kern="1200" dirty="0" smtClean="0">
                <a:solidFill>
                  <a:schemeClr val="tx1"/>
                </a:solidFill>
                <a:effectLst/>
                <a:latin typeface="+mn-lt"/>
                <a:ea typeface="+mn-ea"/>
                <a:cs typeface="+mn-cs"/>
              </a:rPr>
              <a:t>Mr Trevorrow about </a:t>
            </a:r>
            <a:r>
              <a:rPr lang="en-GB" sz="1200" kern="1200" dirty="0">
                <a:solidFill>
                  <a:schemeClr val="tx1"/>
                </a:solidFill>
                <a:effectLst/>
                <a:latin typeface="+mn-lt"/>
                <a:ea typeface="+mn-ea"/>
                <a:cs typeface="+mn-cs"/>
              </a:rPr>
              <a:t>their options choices and discuss their current thinking.</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To assist you and your children in making the choices, you should have received the Options Booklet </a:t>
            </a:r>
            <a:r>
              <a:rPr lang="en-GB" sz="1200" kern="1200" dirty="0" smtClean="0">
                <a:solidFill>
                  <a:schemeClr val="tx1"/>
                </a:solidFill>
                <a:effectLst/>
                <a:latin typeface="+mn-lt"/>
                <a:ea typeface="+mn-ea"/>
                <a:cs typeface="+mn-cs"/>
              </a:rPr>
              <a:t>to look at </a:t>
            </a:r>
            <a:r>
              <a:rPr lang="en-GB" sz="1200" kern="1200" dirty="0" err="1" smtClean="0">
                <a:solidFill>
                  <a:schemeClr val="tx1"/>
                </a:solidFill>
                <a:effectLst/>
                <a:latin typeface="+mn-lt"/>
                <a:ea typeface="+mn-ea"/>
                <a:cs typeface="+mn-cs"/>
              </a:rPr>
              <a:t>at</a:t>
            </a:r>
            <a:r>
              <a:rPr lang="en-GB" sz="1200" kern="1200" dirty="0" smtClean="0">
                <a:solidFill>
                  <a:schemeClr val="tx1"/>
                </a:solidFill>
                <a:effectLst/>
                <a:latin typeface="+mn-lt"/>
                <a:ea typeface="+mn-ea"/>
                <a:cs typeface="+mn-cs"/>
              </a:rPr>
              <a:t> home outlining </a:t>
            </a:r>
            <a:r>
              <a:rPr lang="en-GB" sz="1200" kern="1200" dirty="0">
                <a:solidFill>
                  <a:schemeClr val="tx1"/>
                </a:solidFill>
                <a:effectLst/>
                <a:latin typeface="+mn-lt"/>
                <a:ea typeface="+mn-ea"/>
                <a:cs typeface="+mn-cs"/>
              </a:rPr>
              <a:t>all the </a:t>
            </a:r>
            <a:r>
              <a:rPr lang="en-GB" sz="1200" kern="1200" dirty="0" smtClean="0">
                <a:solidFill>
                  <a:schemeClr val="tx1"/>
                </a:solidFill>
                <a:effectLst/>
                <a:latin typeface="+mn-lt"/>
                <a:ea typeface="+mn-ea"/>
                <a:cs typeface="+mn-cs"/>
              </a:rPr>
              <a:t>courses</a:t>
            </a:r>
            <a:r>
              <a:rPr lang="en-GB" sz="1200" kern="1200" baseline="0" dirty="0" smtClean="0">
                <a:solidFill>
                  <a:schemeClr val="tx1"/>
                </a:solidFill>
                <a:effectLst/>
                <a:latin typeface="+mn-lt"/>
                <a:ea typeface="+mn-ea"/>
                <a:cs typeface="+mn-cs"/>
              </a:rPr>
              <a:t> to </a:t>
            </a:r>
            <a:r>
              <a:rPr lang="en-GB" sz="1200" kern="1200" dirty="0" smtClean="0">
                <a:solidFill>
                  <a:schemeClr val="tx1"/>
                </a:solidFill>
                <a:effectLst/>
                <a:latin typeface="+mn-lt"/>
                <a:ea typeface="+mn-ea"/>
                <a:cs typeface="+mn-cs"/>
              </a:rPr>
              <a:t>provide some</a:t>
            </a:r>
            <a:r>
              <a:rPr lang="en-GB" sz="1200" kern="1200" baseline="0" dirty="0" smtClean="0">
                <a:solidFill>
                  <a:schemeClr val="tx1"/>
                </a:solidFill>
                <a:effectLst/>
                <a:latin typeface="+mn-lt"/>
                <a:ea typeface="+mn-ea"/>
                <a:cs typeface="+mn-cs"/>
              </a:rPr>
              <a:t> more information to help with choosing</a:t>
            </a:r>
            <a:r>
              <a:rPr lang="en-GB" sz="1200" kern="1200" dirty="0" smtClean="0">
                <a:solidFill>
                  <a:schemeClr val="tx1"/>
                </a:solidFill>
                <a:effectLst/>
                <a:latin typeface="+mn-lt"/>
                <a:ea typeface="+mn-ea"/>
                <a:cs typeface="+mn-cs"/>
              </a:rPr>
              <a:t>.</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If</a:t>
            </a:r>
            <a:r>
              <a:rPr lang="en-GB" sz="1200" kern="1200" baseline="0" dirty="0" smtClean="0">
                <a:solidFill>
                  <a:schemeClr val="tx1"/>
                </a:solidFill>
                <a:effectLst/>
                <a:latin typeface="+mn-lt"/>
                <a:ea typeface="+mn-ea"/>
                <a:cs typeface="+mn-cs"/>
              </a:rPr>
              <a:t> that wasn’t enough thinking about it, students have also in PSHE been researching the different GCSE options and how these link in to their Post-16 pathways and potential careers and they have also completed a survey for me in which they have told me how confident they are feeling about their choices, what their favourite subjects are, all sorts of questions to help the member of staff who will be doing their options counselling to understand your child a little better.  </a:t>
            </a:r>
            <a:r>
              <a:rPr lang="en-GB" sz="1200" kern="1200" dirty="0" smtClean="0">
                <a:solidFill>
                  <a:schemeClr val="tx1"/>
                </a:solidFill>
                <a:effectLst/>
                <a:latin typeface="+mn-lt"/>
                <a:ea typeface="+mn-ea"/>
                <a:cs typeface="+mn-cs"/>
              </a:rPr>
              <a:t>The</a:t>
            </a:r>
            <a:r>
              <a:rPr lang="en-GB" sz="1200" kern="1200" baseline="0" dirty="0" smtClean="0">
                <a:solidFill>
                  <a:schemeClr val="tx1"/>
                </a:solidFill>
                <a:effectLst/>
                <a:latin typeface="+mn-lt"/>
                <a:ea typeface="+mn-ea"/>
                <a:cs typeface="+mn-cs"/>
              </a:rPr>
              <a:t> </a:t>
            </a:r>
            <a:r>
              <a:rPr lang="en-GB" sz="1200" kern="1200" baseline="0" dirty="0">
                <a:solidFill>
                  <a:schemeClr val="tx1"/>
                </a:solidFill>
                <a:effectLst/>
                <a:latin typeface="+mn-lt"/>
                <a:ea typeface="+mn-ea"/>
                <a:cs typeface="+mn-cs"/>
              </a:rPr>
              <a:t>process is designed to create the most suitable offer for students in this year group and to support them through this process. </a:t>
            </a:r>
            <a:endParaRPr lang="en-GB"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C6E4C51-CDB0-C849-8628-8B61EED1E39C}" type="slidenum">
              <a:rPr lang="en-US" smtClean="0"/>
              <a:t>7</a:t>
            </a:fld>
            <a:endParaRPr lang="en-US"/>
          </a:p>
        </p:txBody>
      </p:sp>
    </p:spTree>
    <p:extLst>
      <p:ext uri="{BB962C8B-B14F-4D97-AF65-F5344CB8AC3E}">
        <p14:creationId xmlns:p14="http://schemas.microsoft.com/office/powerpoint/2010/main" val="1430343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D7A81785-5EB1-4B3D-9601-54E715D0EFC3}" type="slidenum">
              <a:rPr lang="en-GB" smtClean="0"/>
              <a:pPr/>
              <a:t>8</a:t>
            </a:fld>
            <a:endParaRPr lang="en-GB"/>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lvl="0"/>
            <a:r>
              <a:rPr lang="en-GB" sz="1200" b="1" kern="1200" dirty="0">
                <a:solidFill>
                  <a:schemeClr val="tx1"/>
                </a:solidFill>
                <a:effectLst/>
                <a:latin typeface="+mn-lt"/>
                <a:ea typeface="+mn-ea"/>
                <a:cs typeface="+mn-cs"/>
              </a:rPr>
              <a:t>On Wednesday </a:t>
            </a:r>
            <a:r>
              <a:rPr lang="en-GB" sz="1200" b="1" kern="1200" dirty="0" smtClean="0">
                <a:solidFill>
                  <a:schemeClr val="tx1"/>
                </a:solidFill>
                <a:effectLst/>
                <a:latin typeface="+mn-lt"/>
                <a:ea typeface="+mn-ea"/>
                <a:cs typeface="+mn-cs"/>
              </a:rPr>
              <a:t>8</a:t>
            </a:r>
            <a:r>
              <a:rPr lang="en-GB" sz="1200" b="1" kern="1200" baseline="30000" dirty="0" smtClean="0">
                <a:solidFill>
                  <a:schemeClr val="tx1"/>
                </a:solidFill>
                <a:effectLst/>
                <a:latin typeface="+mn-lt"/>
                <a:ea typeface="+mn-ea"/>
                <a:cs typeface="+mn-cs"/>
              </a:rPr>
              <a:t>th</a:t>
            </a:r>
            <a:r>
              <a:rPr lang="en-GB" sz="1200" b="1" kern="1200" dirty="0" smtClean="0">
                <a:solidFill>
                  <a:schemeClr val="tx1"/>
                </a:solidFill>
                <a:effectLst/>
                <a:latin typeface="+mn-lt"/>
                <a:ea typeface="+mn-ea"/>
                <a:cs typeface="+mn-cs"/>
              </a:rPr>
              <a:t> </a:t>
            </a:r>
            <a:r>
              <a:rPr lang="en-GB" sz="1200" b="1" kern="1200" dirty="0">
                <a:solidFill>
                  <a:schemeClr val="tx1"/>
                </a:solidFill>
                <a:effectLst/>
                <a:latin typeface="+mn-lt"/>
                <a:ea typeface="+mn-ea"/>
                <a:cs typeface="+mn-cs"/>
              </a:rPr>
              <a:t>March you will receive the Year 9 Report</a:t>
            </a:r>
            <a:r>
              <a:rPr lang="en-GB" sz="1200" kern="1200" dirty="0">
                <a:solidFill>
                  <a:schemeClr val="tx1"/>
                </a:solidFill>
                <a:effectLst/>
                <a:latin typeface="+mn-lt"/>
                <a:ea typeface="+mn-ea"/>
                <a:cs typeface="+mn-cs"/>
              </a:rPr>
              <a:t>, you have already attended parents evening and tonight you have the opportunity of speaking to more teachers to learn about how the GCSE courses are structured and what they entail. </a:t>
            </a:r>
            <a:r>
              <a:rPr lang="en-GB" sz="1200" b="1" u="sng" kern="1200" dirty="0">
                <a:solidFill>
                  <a:schemeClr val="tx1"/>
                </a:solidFill>
                <a:effectLst/>
                <a:latin typeface="+mn-lt"/>
                <a:ea typeface="+mn-ea"/>
                <a:cs typeface="+mn-cs"/>
              </a:rPr>
              <a:t>The final choices have to be back to me by Monday </a:t>
            </a:r>
            <a:r>
              <a:rPr lang="en-GB" sz="1200" b="1" u="sng" kern="1200" dirty="0" smtClean="0">
                <a:solidFill>
                  <a:schemeClr val="tx1"/>
                </a:solidFill>
                <a:effectLst/>
                <a:latin typeface="+mn-lt"/>
                <a:ea typeface="+mn-ea"/>
                <a:cs typeface="+mn-cs"/>
              </a:rPr>
              <a:t>18</a:t>
            </a:r>
            <a:r>
              <a:rPr lang="en-GB" sz="1200" b="1" u="sng" kern="1200" baseline="30000" dirty="0" smtClean="0">
                <a:solidFill>
                  <a:schemeClr val="tx1"/>
                </a:solidFill>
                <a:effectLst/>
                <a:latin typeface="+mn-lt"/>
                <a:ea typeface="+mn-ea"/>
                <a:cs typeface="+mn-cs"/>
              </a:rPr>
              <a:t>th</a:t>
            </a:r>
            <a:r>
              <a:rPr lang="en-GB" sz="1200" b="1" u="sng" kern="1200" dirty="0" smtClean="0">
                <a:solidFill>
                  <a:schemeClr val="tx1"/>
                </a:solidFill>
                <a:effectLst/>
                <a:latin typeface="+mn-lt"/>
                <a:ea typeface="+mn-ea"/>
                <a:cs typeface="+mn-cs"/>
              </a:rPr>
              <a:t> </a:t>
            </a:r>
            <a:r>
              <a:rPr lang="en-GB" sz="1200" b="1" u="sng" kern="1200" dirty="0">
                <a:solidFill>
                  <a:schemeClr val="tx1"/>
                </a:solidFill>
                <a:effectLst/>
                <a:latin typeface="+mn-lt"/>
                <a:ea typeface="+mn-ea"/>
                <a:cs typeface="+mn-cs"/>
              </a:rPr>
              <a:t>March when the groups will be formed.</a:t>
            </a:r>
          </a:p>
          <a:p>
            <a:pPr lvl="0"/>
            <a:endParaRPr lang="en-GB" sz="1200" b="1" u="sng" kern="1200" dirty="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pPr eaLnBrk="1" hangingPunct="1"/>
            <a:endParaRPr lang="en-US" dirty="0"/>
          </a:p>
        </p:txBody>
      </p:sp>
    </p:spTree>
    <p:extLst>
      <p:ext uri="{BB962C8B-B14F-4D97-AF65-F5344CB8AC3E}">
        <p14:creationId xmlns:p14="http://schemas.microsoft.com/office/powerpoint/2010/main" val="919812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9E281A35-D55A-48F1-AA51-B22504E3E1BE}" type="slidenum">
              <a:rPr lang="en-GB" smtClean="0"/>
              <a:pPr/>
              <a:t>9</a:t>
            </a:fld>
            <a:endParaRPr lang="en-GB"/>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lvl="0"/>
            <a:r>
              <a:rPr lang="en-GB" sz="1200" b="1" kern="1200" dirty="0">
                <a:solidFill>
                  <a:schemeClr val="tx1"/>
                </a:solidFill>
                <a:effectLst/>
                <a:latin typeface="+mn-lt"/>
                <a:ea typeface="+mn-ea"/>
                <a:cs typeface="+mn-cs"/>
              </a:rPr>
              <a:t>The option boxes are designed to try and promote a broad and balanced curriculum – they are specifically designed not to allow students to pick 4 very similar subjects</a:t>
            </a:r>
            <a:r>
              <a:rPr lang="en-GB" sz="1200" kern="1200" dirty="0">
                <a:solidFill>
                  <a:schemeClr val="tx1"/>
                </a:solidFill>
                <a:effectLst/>
                <a:latin typeface="+mn-lt"/>
                <a:ea typeface="+mn-ea"/>
                <a:cs typeface="+mn-cs"/>
              </a:rPr>
              <a:t> e.g. art, Food, Design</a:t>
            </a:r>
            <a:r>
              <a:rPr lang="en-GB" sz="1200" kern="1200" baseline="0" dirty="0">
                <a:solidFill>
                  <a:schemeClr val="tx1"/>
                </a:solidFill>
                <a:effectLst/>
                <a:latin typeface="+mn-lt"/>
                <a:ea typeface="+mn-ea"/>
                <a:cs typeface="+mn-cs"/>
              </a:rPr>
              <a:t> Technology</a:t>
            </a:r>
            <a:r>
              <a:rPr lang="en-GB" sz="1200" kern="1200" dirty="0">
                <a:solidFill>
                  <a:schemeClr val="tx1"/>
                </a:solidFill>
                <a:effectLst/>
                <a:latin typeface="+mn-lt"/>
                <a:ea typeface="+mn-ea"/>
                <a:cs typeface="+mn-cs"/>
              </a:rPr>
              <a:t>. But, they do allow pupils that are creative to pick more than one creative subject or a good linguist to select two languages. </a:t>
            </a:r>
          </a:p>
          <a:p>
            <a:r>
              <a:rPr lang="en-GB" sz="1200" kern="1200" dirty="0">
                <a:solidFill>
                  <a:schemeClr val="tx1"/>
                </a:solidFill>
                <a:effectLst/>
                <a:latin typeface="+mn-lt"/>
                <a:ea typeface="+mn-ea"/>
                <a:cs typeface="+mn-cs"/>
              </a:rPr>
              <a:t> </a:t>
            </a:r>
          </a:p>
          <a:p>
            <a:pPr lvl="0"/>
            <a:r>
              <a:rPr lang="en-GB" sz="1200" b="1" u="sng" kern="1200" dirty="0">
                <a:solidFill>
                  <a:schemeClr val="tx1"/>
                </a:solidFill>
                <a:effectLst/>
                <a:latin typeface="+mn-lt"/>
                <a:ea typeface="+mn-ea"/>
                <a:cs typeface="+mn-cs"/>
              </a:rPr>
              <a:t>We will not be changing the boxes again but it should be noted that subjects that fail to attract a sufficient number of students may not be viable</a:t>
            </a:r>
            <a:r>
              <a:rPr lang="en-GB" sz="1200" kern="1200" dirty="0">
                <a:solidFill>
                  <a:schemeClr val="tx1"/>
                </a:solidFill>
                <a:effectLst/>
                <a:latin typeface="+mn-lt"/>
                <a:ea typeface="+mn-ea"/>
                <a:cs typeface="+mn-cs"/>
              </a:rPr>
              <a:t>. If this is the case we would go back to the student and let them re-pick their options. </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There are hundreds of possible combinations of subjects but, unfortunately there will also be dozens of combinations which are not </a:t>
            </a:r>
            <a:r>
              <a:rPr lang="en-GB" sz="1200" kern="1200" dirty="0" smtClean="0">
                <a:solidFill>
                  <a:schemeClr val="tx1"/>
                </a:solidFill>
                <a:effectLst/>
                <a:latin typeface="+mn-lt"/>
                <a:ea typeface="+mn-ea"/>
                <a:cs typeface="+mn-cs"/>
              </a:rPr>
              <a:t>possible.</a:t>
            </a:r>
            <a:r>
              <a:rPr lang="en-GB" sz="1200" kern="1200" baseline="0" dirty="0" smtClean="0">
                <a:solidFill>
                  <a:schemeClr val="tx1"/>
                </a:solidFill>
                <a:effectLst/>
                <a:latin typeface="+mn-lt"/>
                <a:ea typeface="+mn-ea"/>
                <a:cs typeface="+mn-cs"/>
              </a:rPr>
              <a:t>  I </a:t>
            </a:r>
            <a:r>
              <a:rPr lang="en-GB" sz="1200" b="1" kern="1200" dirty="0" smtClean="0">
                <a:solidFill>
                  <a:schemeClr val="tx1"/>
                </a:solidFill>
                <a:effectLst/>
                <a:latin typeface="+mn-lt"/>
                <a:ea typeface="+mn-ea"/>
                <a:cs typeface="+mn-cs"/>
              </a:rPr>
              <a:t>have </a:t>
            </a:r>
            <a:r>
              <a:rPr lang="en-GB" sz="1200" b="1" kern="1200" dirty="0">
                <a:solidFill>
                  <a:schemeClr val="tx1"/>
                </a:solidFill>
                <a:effectLst/>
                <a:latin typeface="+mn-lt"/>
                <a:ea typeface="+mn-ea"/>
                <a:cs typeface="+mn-cs"/>
              </a:rPr>
              <a:t>satisfied most </a:t>
            </a:r>
            <a:r>
              <a:rPr lang="en-GB" sz="1200" b="1" kern="1200" dirty="0" smtClean="0">
                <a:solidFill>
                  <a:schemeClr val="tx1"/>
                </a:solidFill>
                <a:effectLst/>
                <a:latin typeface="+mn-lt"/>
                <a:ea typeface="+mn-ea"/>
                <a:cs typeface="+mn-cs"/>
              </a:rPr>
              <a:t>students </a:t>
            </a:r>
            <a:r>
              <a:rPr lang="en-GB" sz="1200" b="1" kern="1200" dirty="0">
                <a:solidFill>
                  <a:schemeClr val="tx1"/>
                </a:solidFill>
                <a:effectLst/>
                <a:latin typeface="+mn-lt"/>
                <a:ea typeface="+mn-ea"/>
                <a:cs typeface="+mn-cs"/>
              </a:rPr>
              <a:t>but if </a:t>
            </a:r>
            <a:r>
              <a:rPr lang="en-GB" sz="1200" b="1" kern="1200" dirty="0" smtClean="0">
                <a:solidFill>
                  <a:schemeClr val="tx1"/>
                </a:solidFill>
                <a:effectLst/>
                <a:latin typeface="+mn-lt"/>
                <a:ea typeface="+mn-ea"/>
                <a:cs typeface="+mn-cs"/>
              </a:rPr>
              <a:t>we </a:t>
            </a:r>
            <a:r>
              <a:rPr lang="en-GB" sz="1200" b="1" kern="1200" dirty="0">
                <a:solidFill>
                  <a:schemeClr val="tx1"/>
                </a:solidFill>
                <a:effectLst/>
                <a:latin typeface="+mn-lt"/>
                <a:ea typeface="+mn-ea"/>
                <a:cs typeface="+mn-cs"/>
              </a:rPr>
              <a:t>were to make any changes now they would upset </a:t>
            </a:r>
            <a:r>
              <a:rPr lang="en-GB" sz="1200" b="1" kern="1200" dirty="0" smtClean="0">
                <a:solidFill>
                  <a:schemeClr val="tx1"/>
                </a:solidFill>
                <a:effectLst/>
                <a:latin typeface="+mn-lt"/>
                <a:ea typeface="+mn-ea"/>
                <a:cs typeface="+mn-cs"/>
              </a:rPr>
              <a:t>more students than they </a:t>
            </a:r>
            <a:r>
              <a:rPr lang="en-GB" sz="1200" b="1" kern="1200" dirty="0">
                <a:solidFill>
                  <a:schemeClr val="tx1"/>
                </a:solidFill>
                <a:effectLst/>
                <a:latin typeface="+mn-lt"/>
                <a:ea typeface="+mn-ea"/>
                <a:cs typeface="+mn-cs"/>
              </a:rPr>
              <a:t>would please</a:t>
            </a:r>
            <a:r>
              <a:rPr lang="en-GB" sz="1200" b="1" kern="1200" dirty="0" smtClean="0">
                <a:solidFill>
                  <a:schemeClr val="tx1"/>
                </a:solidFill>
                <a:effectLst/>
                <a:latin typeface="+mn-lt"/>
                <a:ea typeface="+mn-ea"/>
                <a:cs typeface="+mn-cs"/>
              </a:rPr>
              <a:t>.</a:t>
            </a:r>
            <a:endParaRPr lang="en-GB" sz="1200" b="1"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It is worth noting that when pupils come back in September </a:t>
            </a:r>
            <a:r>
              <a:rPr lang="en-GB" sz="1200" kern="1200" dirty="0" smtClean="0">
                <a:solidFill>
                  <a:schemeClr val="tx1"/>
                </a:solidFill>
                <a:effectLst/>
                <a:latin typeface="+mn-lt"/>
                <a:ea typeface="+mn-ea"/>
                <a:cs typeface="+mn-cs"/>
              </a:rPr>
              <a:t>sometimes students will </a:t>
            </a:r>
            <a:r>
              <a:rPr lang="en-GB" sz="1200" kern="1200" dirty="0">
                <a:solidFill>
                  <a:schemeClr val="tx1"/>
                </a:solidFill>
                <a:effectLst/>
                <a:latin typeface="+mn-lt"/>
                <a:ea typeface="+mn-ea"/>
                <a:cs typeface="+mn-cs"/>
              </a:rPr>
              <a:t>come and ask </a:t>
            </a:r>
            <a:r>
              <a:rPr lang="en-GB" sz="1200" kern="1200" dirty="0" smtClean="0">
                <a:solidFill>
                  <a:schemeClr val="tx1"/>
                </a:solidFill>
                <a:effectLst/>
                <a:latin typeface="+mn-lt"/>
                <a:ea typeface="+mn-ea"/>
                <a:cs typeface="+mn-cs"/>
              </a:rPr>
              <a:t>me what </a:t>
            </a:r>
            <a:r>
              <a:rPr lang="en-GB" sz="1200" kern="1200" dirty="0">
                <a:solidFill>
                  <a:schemeClr val="tx1"/>
                </a:solidFill>
                <a:effectLst/>
                <a:latin typeface="+mn-lt"/>
                <a:ea typeface="+mn-ea"/>
                <a:cs typeface="+mn-cs"/>
              </a:rPr>
              <a:t>they chose </a:t>
            </a:r>
            <a:r>
              <a:rPr lang="en-GB" sz="1200" b="1" u="sng" kern="1200" dirty="0">
                <a:solidFill>
                  <a:schemeClr val="tx1"/>
                </a:solidFill>
                <a:effectLst/>
                <a:latin typeface="+mn-lt"/>
                <a:ea typeface="+mn-ea"/>
                <a:cs typeface="+mn-cs"/>
              </a:rPr>
              <a:t>as they can’t remember</a:t>
            </a:r>
            <a:r>
              <a:rPr lang="en-GB" sz="1200" kern="1200" dirty="0">
                <a:solidFill>
                  <a:schemeClr val="tx1"/>
                </a:solidFill>
                <a:effectLst/>
                <a:latin typeface="+mn-lt"/>
                <a:ea typeface="+mn-ea"/>
                <a:cs typeface="+mn-cs"/>
              </a:rPr>
              <a:t> (it was that important). Others will tell me they </a:t>
            </a:r>
            <a:r>
              <a:rPr lang="en-GB" sz="1200" b="1" u="sng" kern="1200" dirty="0">
                <a:solidFill>
                  <a:schemeClr val="tx1"/>
                </a:solidFill>
                <a:effectLst/>
                <a:latin typeface="+mn-lt"/>
                <a:ea typeface="+mn-ea"/>
                <a:cs typeface="+mn-cs"/>
              </a:rPr>
              <a:t>can’t think why they chose as they did and can they do something else!</a:t>
            </a:r>
            <a:r>
              <a:rPr lang="en-GB" sz="1200" b="1" kern="1200" dirty="0">
                <a:solidFill>
                  <a:schemeClr val="tx1"/>
                </a:solidFill>
                <a:effectLst/>
                <a:latin typeface="+mn-lt"/>
                <a:ea typeface="+mn-ea"/>
                <a:cs typeface="+mn-cs"/>
              </a:rPr>
              <a:t> I</a:t>
            </a:r>
            <a:r>
              <a:rPr lang="en-GB" sz="1200" kern="1200" dirty="0">
                <a:solidFill>
                  <a:schemeClr val="tx1"/>
                </a:solidFill>
                <a:effectLst/>
                <a:latin typeface="+mn-lt"/>
                <a:ea typeface="+mn-ea"/>
                <a:cs typeface="+mn-cs"/>
              </a:rPr>
              <a:t>f it is possible – </a:t>
            </a:r>
            <a:r>
              <a:rPr lang="en-GB" sz="1200" u="sng" kern="1200" dirty="0">
                <a:solidFill>
                  <a:schemeClr val="tx1"/>
                </a:solidFill>
                <a:effectLst/>
                <a:latin typeface="+mn-lt"/>
                <a:ea typeface="+mn-ea"/>
                <a:cs typeface="+mn-cs"/>
              </a:rPr>
              <a:t>we try and accommodate them</a:t>
            </a:r>
            <a:r>
              <a:rPr lang="en-GB" sz="1200" kern="1200" dirty="0" smtClean="0">
                <a:solidFill>
                  <a:schemeClr val="tx1"/>
                </a:solidFill>
                <a:effectLst/>
                <a:latin typeface="+mn-lt"/>
                <a:ea typeface="+mn-ea"/>
                <a:cs typeface="+mn-cs"/>
              </a:rPr>
              <a:t>.</a:t>
            </a:r>
            <a:r>
              <a:rPr lang="en-GB" sz="1200" kern="1200" baseline="0" dirty="0" smtClean="0">
                <a:solidFill>
                  <a:schemeClr val="tx1"/>
                </a:solidFill>
                <a:effectLst/>
                <a:latin typeface="+mn-lt"/>
                <a:ea typeface="+mn-ea"/>
                <a:cs typeface="+mn-cs"/>
              </a:rPr>
              <a:t>  I would urge as well that students read the Options Booklet very, very carefully.  There are always a small number of students every year who are surprised when it’s time to start their coursework (NEA) in a subject because they had no idea that that was thing.  So please do make sure that you are up to speed with the structure and assessment methods of a subject as well as the course content.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r>
              <a:rPr lang="en-GB" sz="1200" b="1" u="sng" kern="1200" dirty="0">
                <a:solidFill>
                  <a:schemeClr val="tx1"/>
                </a:solidFill>
                <a:effectLst/>
                <a:latin typeface="+mn-lt"/>
                <a:ea typeface="+mn-ea"/>
                <a:cs typeface="+mn-cs"/>
              </a:rPr>
              <a:t>The chances are if pupils choose a broad balanced curriculum no doors will be closed in the future and as many of you will know from personal experience we change our minds about our chosen career path as we grow up. </a:t>
            </a:r>
            <a:endParaRPr lang="en-GB" sz="1200" kern="1200" dirty="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a:p>
            <a:pPr eaLnBrk="1" hangingPunct="1"/>
            <a:endParaRPr lang="en-US" dirty="0"/>
          </a:p>
        </p:txBody>
      </p:sp>
    </p:spTree>
    <p:extLst>
      <p:ext uri="{BB962C8B-B14F-4D97-AF65-F5344CB8AC3E}">
        <p14:creationId xmlns:p14="http://schemas.microsoft.com/office/powerpoint/2010/main" val="28161113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EA8D4E97-301A-4E26-A160-460E929C1B6F}" type="datetimeFigureOut">
              <a:rPr lang="en-GB" smtClean="0"/>
              <a:t>09/02/2024</a:t>
            </a:fld>
            <a:endParaRPr lang="en-GB"/>
          </a:p>
        </p:txBody>
      </p:sp>
      <p:sp>
        <p:nvSpPr>
          <p:cNvPr id="5" name="Footer Placeholder 4"/>
          <p:cNvSpPr>
            <a:spLocks noGrp="1"/>
          </p:cNvSpPr>
          <p:nvPr>
            <p:ph type="ftr" sz="quarter" idx="11"/>
          </p:nvPr>
        </p:nvSpPr>
        <p:spPr>
          <a:xfrm>
            <a:off x="914400" y="4323846"/>
            <a:ext cx="4880610" cy="365125"/>
          </a:xfrm>
        </p:spPr>
        <p:txBody>
          <a:bodyPr/>
          <a:lstStyle/>
          <a:p>
            <a:endParaRPr lang="en-GB"/>
          </a:p>
        </p:txBody>
      </p:sp>
      <p:sp>
        <p:nvSpPr>
          <p:cNvPr id="6" name="Slide Number Placeholder 5"/>
          <p:cNvSpPr>
            <a:spLocks noGrp="1"/>
          </p:cNvSpPr>
          <p:nvPr>
            <p:ph type="sldNum" sz="quarter" idx="12"/>
          </p:nvPr>
        </p:nvSpPr>
        <p:spPr>
          <a:xfrm>
            <a:off x="6057900" y="1430867"/>
            <a:ext cx="2171700" cy="365125"/>
          </a:xfrm>
        </p:spPr>
        <p:txBody>
          <a:bodyPr/>
          <a:lstStyle/>
          <a:p>
            <a:fld id="{0E9D0982-FCBC-47B0-8DFF-D4FF26839D73}" type="slidenum">
              <a:rPr lang="en-GB" smtClean="0"/>
              <a:t>‹#›</a:t>
            </a:fld>
            <a:endParaRPr lang="en-GB"/>
          </a:p>
        </p:txBody>
      </p:sp>
    </p:spTree>
    <p:extLst>
      <p:ext uri="{BB962C8B-B14F-4D97-AF65-F5344CB8AC3E}">
        <p14:creationId xmlns:p14="http://schemas.microsoft.com/office/powerpoint/2010/main" val="3351383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8D4E97-301A-4E26-A160-460E929C1B6F}" type="datetimeFigureOut">
              <a:rPr lang="en-GB" smtClean="0"/>
              <a:t>09/02/2024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9D0982-FCBC-47B0-8DFF-D4FF26839D73}" type="slidenum">
              <a:rPr lang="en-GB" smtClean="0"/>
              <a:t>‹#›</a:t>
            </a:fld>
            <a:endParaRPr lang="en-GB"/>
          </a:p>
        </p:txBody>
      </p:sp>
    </p:spTree>
    <p:extLst>
      <p:ext uri="{BB962C8B-B14F-4D97-AF65-F5344CB8AC3E}">
        <p14:creationId xmlns:p14="http://schemas.microsoft.com/office/powerpoint/2010/main" val="2063084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EA8D4E97-301A-4E26-A160-460E929C1B6F}" type="datetimeFigureOut">
              <a:rPr lang="en-GB" smtClean="0"/>
              <a:t>09/02/2024</a:t>
            </a:fld>
            <a:endParaRPr lang="en-GB"/>
          </a:p>
        </p:txBody>
      </p:sp>
      <p:sp>
        <p:nvSpPr>
          <p:cNvPr id="6" name="Footer Placeholder 5"/>
          <p:cNvSpPr>
            <a:spLocks noGrp="1"/>
          </p:cNvSpPr>
          <p:nvPr>
            <p:ph type="ftr" sz="quarter" idx="11"/>
          </p:nvPr>
        </p:nvSpPr>
        <p:spPr>
          <a:xfrm>
            <a:off x="594360" y="381001"/>
            <a:ext cx="4830656" cy="365125"/>
          </a:xfrm>
        </p:spPr>
        <p:txBody>
          <a:bodyPr/>
          <a:lstStyle/>
          <a:p>
            <a:endParaRPr lang="en-GB"/>
          </a:p>
        </p:txBody>
      </p:sp>
      <p:sp>
        <p:nvSpPr>
          <p:cNvPr id="7" name="Slide Number Placeholder 6"/>
          <p:cNvSpPr>
            <a:spLocks noGrp="1"/>
          </p:cNvSpPr>
          <p:nvPr>
            <p:ph type="sldNum" sz="quarter" idx="12"/>
          </p:nvPr>
        </p:nvSpPr>
        <p:spPr>
          <a:xfrm>
            <a:off x="7882466" y="381001"/>
            <a:ext cx="667174" cy="365125"/>
          </a:xfrm>
        </p:spPr>
        <p:txBody>
          <a:bodyPr/>
          <a:lstStyle/>
          <a:p>
            <a:fld id="{0E9D0982-FCBC-47B0-8DFF-D4FF26839D73}" type="slidenum">
              <a:rPr lang="en-GB" smtClean="0"/>
              <a:t>‹#›</a:t>
            </a:fld>
            <a:endParaRPr lang="en-GB"/>
          </a:p>
        </p:txBody>
      </p:sp>
    </p:spTree>
    <p:extLst>
      <p:ext uri="{BB962C8B-B14F-4D97-AF65-F5344CB8AC3E}">
        <p14:creationId xmlns:p14="http://schemas.microsoft.com/office/powerpoint/2010/main" val="1979888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EA8D4E97-301A-4E26-A160-460E929C1B6F}" type="datetimeFigureOut">
              <a:rPr lang="en-GB" smtClean="0"/>
              <a:t>09/02/2024</a:t>
            </a:fld>
            <a:endParaRPr lang="en-GB"/>
          </a:p>
        </p:txBody>
      </p:sp>
      <p:sp>
        <p:nvSpPr>
          <p:cNvPr id="6" name="Footer Placeholder 5"/>
          <p:cNvSpPr>
            <a:spLocks noGrp="1"/>
          </p:cNvSpPr>
          <p:nvPr>
            <p:ph type="ftr" sz="quarter" idx="11"/>
          </p:nvPr>
        </p:nvSpPr>
        <p:spPr>
          <a:xfrm>
            <a:off x="594360" y="379438"/>
            <a:ext cx="4830656" cy="365125"/>
          </a:xfrm>
        </p:spPr>
        <p:txBody>
          <a:bodyPr/>
          <a:lstStyle/>
          <a:p>
            <a:endParaRPr lang="en-GB"/>
          </a:p>
        </p:txBody>
      </p:sp>
      <p:sp>
        <p:nvSpPr>
          <p:cNvPr id="7" name="Slide Number Placeholder 6"/>
          <p:cNvSpPr>
            <a:spLocks noGrp="1"/>
          </p:cNvSpPr>
          <p:nvPr>
            <p:ph type="sldNum" sz="quarter" idx="12"/>
          </p:nvPr>
        </p:nvSpPr>
        <p:spPr>
          <a:xfrm>
            <a:off x="7882466" y="381001"/>
            <a:ext cx="667174" cy="365125"/>
          </a:xfrm>
        </p:spPr>
        <p:txBody>
          <a:bodyPr/>
          <a:lstStyle/>
          <a:p>
            <a:fld id="{0E9D0982-FCBC-47B0-8DFF-D4FF26839D73}" type="slidenum">
              <a:rPr lang="en-GB" smtClean="0"/>
              <a:t>‹#›</a:t>
            </a:fld>
            <a:endParaRPr lang="en-GB"/>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008789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EA8D4E97-301A-4E26-A160-460E929C1B6F}" type="datetimeFigureOut">
              <a:rPr lang="en-GB" smtClean="0"/>
              <a:t>09/02/2024</a:t>
            </a:fld>
            <a:endParaRPr lang="en-GB"/>
          </a:p>
        </p:txBody>
      </p:sp>
      <p:sp>
        <p:nvSpPr>
          <p:cNvPr id="6" name="Footer Placeholder 5"/>
          <p:cNvSpPr>
            <a:spLocks noGrp="1"/>
          </p:cNvSpPr>
          <p:nvPr>
            <p:ph type="ftr" sz="quarter" idx="11"/>
          </p:nvPr>
        </p:nvSpPr>
        <p:spPr>
          <a:xfrm>
            <a:off x="594360" y="378884"/>
            <a:ext cx="4830656" cy="365125"/>
          </a:xfrm>
        </p:spPr>
        <p:txBody>
          <a:bodyPr/>
          <a:lstStyle/>
          <a:p>
            <a:endParaRPr lang="en-GB"/>
          </a:p>
        </p:txBody>
      </p:sp>
      <p:sp>
        <p:nvSpPr>
          <p:cNvPr id="7" name="Slide Number Placeholder 6"/>
          <p:cNvSpPr>
            <a:spLocks noGrp="1"/>
          </p:cNvSpPr>
          <p:nvPr>
            <p:ph type="sldNum" sz="quarter" idx="12"/>
          </p:nvPr>
        </p:nvSpPr>
        <p:spPr>
          <a:xfrm>
            <a:off x="7882466" y="381001"/>
            <a:ext cx="667174" cy="365125"/>
          </a:xfrm>
        </p:spPr>
        <p:txBody>
          <a:bodyPr/>
          <a:lstStyle/>
          <a:p>
            <a:fld id="{0E9D0982-FCBC-47B0-8DFF-D4FF26839D73}" type="slidenum">
              <a:rPr lang="en-GB" smtClean="0"/>
              <a:t>‹#›</a:t>
            </a:fld>
            <a:endParaRPr lang="en-GB"/>
          </a:p>
        </p:txBody>
      </p:sp>
    </p:spTree>
    <p:extLst>
      <p:ext uri="{BB962C8B-B14F-4D97-AF65-F5344CB8AC3E}">
        <p14:creationId xmlns:p14="http://schemas.microsoft.com/office/powerpoint/2010/main" val="156843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EA8D4E97-301A-4E26-A160-460E929C1B6F}" type="datetimeFigureOut">
              <a:rPr lang="en-GB" smtClean="0"/>
              <a:t>09/02/2024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E9D0982-FCBC-47B0-8DFF-D4FF26839D73}" type="slidenum">
              <a:rPr lang="en-GB" smtClean="0"/>
              <a:t>‹#›</a:t>
            </a:fld>
            <a:endParaRPr lang="en-GB"/>
          </a:p>
        </p:txBody>
      </p:sp>
    </p:spTree>
    <p:extLst>
      <p:ext uri="{BB962C8B-B14F-4D97-AF65-F5344CB8AC3E}">
        <p14:creationId xmlns:p14="http://schemas.microsoft.com/office/powerpoint/2010/main" val="8077310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EA8D4E97-301A-4E26-A160-460E929C1B6F}" type="datetimeFigureOut">
              <a:rPr lang="en-GB" smtClean="0"/>
              <a:t>09/02/2024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E9D0982-FCBC-47B0-8DFF-D4FF26839D73}" type="slidenum">
              <a:rPr lang="en-GB" smtClean="0"/>
              <a:t>‹#›</a:t>
            </a:fld>
            <a:endParaRPr lang="en-GB"/>
          </a:p>
        </p:txBody>
      </p:sp>
    </p:spTree>
    <p:extLst>
      <p:ext uri="{BB962C8B-B14F-4D97-AF65-F5344CB8AC3E}">
        <p14:creationId xmlns:p14="http://schemas.microsoft.com/office/powerpoint/2010/main" val="24961745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8D4E97-301A-4E26-A160-460E929C1B6F}" type="datetimeFigureOut">
              <a:rPr lang="en-GB" smtClean="0"/>
              <a:t>09/02/2024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9D0982-FCBC-47B0-8DFF-D4FF26839D73}" type="slidenum">
              <a:rPr lang="en-GB" smtClean="0"/>
              <a:t>‹#›</a:t>
            </a:fld>
            <a:endParaRPr lang="en-GB"/>
          </a:p>
        </p:txBody>
      </p:sp>
    </p:spTree>
    <p:extLst>
      <p:ext uri="{BB962C8B-B14F-4D97-AF65-F5344CB8AC3E}">
        <p14:creationId xmlns:p14="http://schemas.microsoft.com/office/powerpoint/2010/main" val="33308158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EA8D4E97-301A-4E26-A160-460E929C1B6F}" type="datetimeFigureOut">
              <a:rPr lang="en-GB" smtClean="0"/>
              <a:t>09/02/2024</a:t>
            </a:fld>
            <a:endParaRPr lang="en-GB"/>
          </a:p>
        </p:txBody>
      </p:sp>
      <p:sp>
        <p:nvSpPr>
          <p:cNvPr id="5" name="Footer Placeholder 4"/>
          <p:cNvSpPr>
            <a:spLocks noGrp="1"/>
          </p:cNvSpPr>
          <p:nvPr>
            <p:ph type="ftr" sz="quarter" idx="11"/>
          </p:nvPr>
        </p:nvSpPr>
        <p:spPr>
          <a:xfrm>
            <a:off x="594360" y="381001"/>
            <a:ext cx="4830656" cy="365125"/>
          </a:xfrm>
        </p:spPr>
        <p:txBody>
          <a:bodyPr/>
          <a:lstStyle/>
          <a:p>
            <a:endParaRPr lang="en-GB"/>
          </a:p>
        </p:txBody>
      </p:sp>
      <p:sp>
        <p:nvSpPr>
          <p:cNvPr id="6" name="Slide Number Placeholder 5"/>
          <p:cNvSpPr>
            <a:spLocks noGrp="1"/>
          </p:cNvSpPr>
          <p:nvPr>
            <p:ph type="sldNum" sz="quarter" idx="12"/>
          </p:nvPr>
        </p:nvSpPr>
        <p:spPr>
          <a:xfrm>
            <a:off x="7882466" y="381001"/>
            <a:ext cx="667174" cy="365125"/>
          </a:xfrm>
        </p:spPr>
        <p:txBody>
          <a:bodyPr/>
          <a:lstStyle/>
          <a:p>
            <a:fld id="{0E9D0982-FCBC-47B0-8DFF-D4FF26839D73}" type="slidenum">
              <a:rPr lang="en-GB" smtClean="0"/>
              <a:t>‹#›</a:t>
            </a:fld>
            <a:endParaRPr lang="en-GB"/>
          </a:p>
        </p:txBody>
      </p:sp>
    </p:spTree>
    <p:extLst>
      <p:ext uri="{BB962C8B-B14F-4D97-AF65-F5344CB8AC3E}">
        <p14:creationId xmlns:p14="http://schemas.microsoft.com/office/powerpoint/2010/main" val="2949476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8D4E97-301A-4E26-A160-460E929C1B6F}" type="datetimeFigureOut">
              <a:rPr lang="en-GB" smtClean="0"/>
              <a:t>09/02/2024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9D0982-FCBC-47B0-8DFF-D4FF26839D73}" type="slidenum">
              <a:rPr lang="en-GB" smtClean="0"/>
              <a:t>‹#›</a:t>
            </a:fld>
            <a:endParaRPr lang="en-GB"/>
          </a:p>
        </p:txBody>
      </p:sp>
    </p:spTree>
    <p:extLst>
      <p:ext uri="{BB962C8B-B14F-4D97-AF65-F5344CB8AC3E}">
        <p14:creationId xmlns:p14="http://schemas.microsoft.com/office/powerpoint/2010/main" val="2004720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EA8D4E97-301A-4E26-A160-460E929C1B6F}" type="datetimeFigureOut">
              <a:rPr lang="en-GB" smtClean="0"/>
              <a:t>09/02/2024</a:t>
            </a:fld>
            <a:endParaRPr lang="en-GB"/>
          </a:p>
        </p:txBody>
      </p:sp>
      <p:sp>
        <p:nvSpPr>
          <p:cNvPr id="5" name="Footer Placeholder 4"/>
          <p:cNvSpPr>
            <a:spLocks noGrp="1"/>
          </p:cNvSpPr>
          <p:nvPr>
            <p:ph type="ftr" sz="quarter" idx="11"/>
          </p:nvPr>
        </p:nvSpPr>
        <p:spPr>
          <a:xfrm>
            <a:off x="594360" y="381001"/>
            <a:ext cx="4830656" cy="365125"/>
          </a:xfrm>
        </p:spPr>
        <p:txBody>
          <a:bodyPr/>
          <a:lstStyle/>
          <a:p>
            <a:endParaRPr lang="en-GB"/>
          </a:p>
        </p:txBody>
      </p:sp>
      <p:sp>
        <p:nvSpPr>
          <p:cNvPr id="6" name="Slide Number Placeholder 5"/>
          <p:cNvSpPr>
            <a:spLocks noGrp="1"/>
          </p:cNvSpPr>
          <p:nvPr>
            <p:ph type="sldNum" sz="quarter" idx="12"/>
          </p:nvPr>
        </p:nvSpPr>
        <p:spPr>
          <a:xfrm>
            <a:off x="7882466" y="381001"/>
            <a:ext cx="667173" cy="365125"/>
          </a:xfrm>
        </p:spPr>
        <p:txBody>
          <a:bodyPr/>
          <a:lstStyle/>
          <a:p>
            <a:fld id="{0E9D0982-FCBC-47B0-8DFF-D4FF26839D73}" type="slidenum">
              <a:rPr lang="en-GB" smtClean="0"/>
              <a:t>‹#›</a:t>
            </a:fld>
            <a:endParaRPr lang="en-GB"/>
          </a:p>
        </p:txBody>
      </p:sp>
    </p:spTree>
    <p:extLst>
      <p:ext uri="{BB962C8B-B14F-4D97-AF65-F5344CB8AC3E}">
        <p14:creationId xmlns:p14="http://schemas.microsoft.com/office/powerpoint/2010/main" val="2925374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8D4E97-301A-4E26-A160-460E929C1B6F}" type="datetimeFigureOut">
              <a:rPr lang="en-GB" smtClean="0"/>
              <a:t>09/02/2024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9D0982-FCBC-47B0-8DFF-D4FF26839D73}" type="slidenum">
              <a:rPr lang="en-GB" smtClean="0"/>
              <a:t>‹#›</a:t>
            </a:fld>
            <a:endParaRPr lang="en-GB"/>
          </a:p>
        </p:txBody>
      </p:sp>
    </p:spTree>
    <p:extLst>
      <p:ext uri="{BB962C8B-B14F-4D97-AF65-F5344CB8AC3E}">
        <p14:creationId xmlns:p14="http://schemas.microsoft.com/office/powerpoint/2010/main" val="3126285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8D4E97-301A-4E26-A160-460E929C1B6F}" type="datetimeFigureOut">
              <a:rPr lang="en-GB" smtClean="0"/>
              <a:t>09/02/2024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E9D0982-FCBC-47B0-8DFF-D4FF26839D73}" type="slidenum">
              <a:rPr lang="en-GB" smtClean="0"/>
              <a:t>‹#›</a:t>
            </a:fld>
            <a:endParaRPr lang="en-GB"/>
          </a:p>
        </p:txBody>
      </p:sp>
    </p:spTree>
    <p:extLst>
      <p:ext uri="{BB962C8B-B14F-4D97-AF65-F5344CB8AC3E}">
        <p14:creationId xmlns:p14="http://schemas.microsoft.com/office/powerpoint/2010/main" val="4007641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8D4E97-301A-4E26-A160-460E929C1B6F}" type="datetimeFigureOut">
              <a:rPr lang="en-GB" smtClean="0"/>
              <a:t>09/02/2024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E9D0982-FCBC-47B0-8DFF-D4FF26839D73}" type="slidenum">
              <a:rPr lang="en-GB" smtClean="0"/>
              <a:t>‹#›</a:t>
            </a:fld>
            <a:endParaRPr lang="en-GB"/>
          </a:p>
        </p:txBody>
      </p:sp>
    </p:spTree>
    <p:extLst>
      <p:ext uri="{BB962C8B-B14F-4D97-AF65-F5344CB8AC3E}">
        <p14:creationId xmlns:p14="http://schemas.microsoft.com/office/powerpoint/2010/main" val="1708596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8764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8D4E97-301A-4E26-A160-460E929C1B6F}" type="datetimeFigureOut">
              <a:rPr lang="en-GB" smtClean="0"/>
              <a:t>09/02/2024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9D0982-FCBC-47B0-8DFF-D4FF26839D73}" type="slidenum">
              <a:rPr lang="en-GB" smtClean="0"/>
              <a:t>‹#›</a:t>
            </a:fld>
            <a:endParaRPr lang="en-GB"/>
          </a:p>
        </p:txBody>
      </p:sp>
    </p:spTree>
    <p:extLst>
      <p:ext uri="{BB962C8B-B14F-4D97-AF65-F5344CB8AC3E}">
        <p14:creationId xmlns:p14="http://schemas.microsoft.com/office/powerpoint/2010/main" val="2433760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8D4E97-301A-4E26-A160-460E929C1B6F}" type="datetimeFigureOut">
              <a:rPr lang="en-GB" smtClean="0"/>
              <a:t>09/02/2024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9D0982-FCBC-47B0-8DFF-D4FF26839D73}" type="slidenum">
              <a:rPr lang="en-GB" smtClean="0"/>
              <a:t>‹#›</a:t>
            </a:fld>
            <a:endParaRPr lang="en-GB"/>
          </a:p>
        </p:txBody>
      </p:sp>
    </p:spTree>
    <p:extLst>
      <p:ext uri="{BB962C8B-B14F-4D97-AF65-F5344CB8AC3E}">
        <p14:creationId xmlns:p14="http://schemas.microsoft.com/office/powerpoint/2010/main" val="1734495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A8D4E97-301A-4E26-A160-460E929C1B6F}" type="datetimeFigureOut">
              <a:rPr lang="en-GB" smtClean="0"/>
              <a:t>09/02/2024</a:t>
            </a:fld>
            <a:endParaRPr lang="en-GB"/>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E9D0982-FCBC-47B0-8DFF-D4FF26839D73}" type="slidenum">
              <a:rPr lang="en-GB" smtClean="0"/>
              <a:t>‹#›</a:t>
            </a:fld>
            <a:endParaRPr lang="en-GB"/>
          </a:p>
        </p:txBody>
      </p:sp>
    </p:spTree>
    <p:extLst>
      <p:ext uri="{BB962C8B-B14F-4D97-AF65-F5344CB8AC3E}">
        <p14:creationId xmlns:p14="http://schemas.microsoft.com/office/powerpoint/2010/main" val="2647293144"/>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55776" y="2708920"/>
            <a:ext cx="5976664" cy="721428"/>
          </a:xfrm>
        </p:spPr>
        <p:txBody>
          <a:bodyPr>
            <a:normAutofit fontScale="90000"/>
          </a:bodyPr>
          <a:lstStyle/>
          <a:p>
            <a:r>
              <a:rPr lang="en-US" dirty="0" smtClean="0"/>
              <a:t/>
            </a:r>
            <a:br>
              <a:rPr lang="en-US" dirty="0" smtClean="0"/>
            </a:br>
            <a:r>
              <a:rPr lang="en-US" sz="3800" dirty="0" smtClean="0"/>
              <a:t>Year 9 Options Evening</a:t>
            </a:r>
            <a:endParaRPr lang="en-US" sz="3800" dirty="0"/>
          </a:p>
        </p:txBody>
      </p:sp>
      <p:sp>
        <p:nvSpPr>
          <p:cNvPr id="3" name="Subtitle 2"/>
          <p:cNvSpPr>
            <a:spLocks noGrp="1"/>
          </p:cNvSpPr>
          <p:nvPr>
            <p:ph type="subTitle" idx="1"/>
          </p:nvPr>
        </p:nvSpPr>
        <p:spPr>
          <a:xfrm>
            <a:off x="2555776" y="3629539"/>
            <a:ext cx="2376264" cy="685800"/>
          </a:xfrm>
        </p:spPr>
        <p:txBody>
          <a:bodyPr/>
          <a:lstStyle/>
          <a:p>
            <a:r>
              <a:rPr lang="en-US" dirty="0" smtClean="0"/>
              <a:t>February 2024</a:t>
            </a:r>
            <a:endParaRPr lang="en-US" dirty="0"/>
          </a:p>
        </p:txBody>
      </p:sp>
      <p:sp>
        <p:nvSpPr>
          <p:cNvPr id="7" name="Rectangle 6"/>
          <p:cNvSpPr/>
          <p:nvPr/>
        </p:nvSpPr>
        <p:spPr>
          <a:xfrm>
            <a:off x="1547664" y="1412776"/>
            <a:ext cx="6523112" cy="754053"/>
          </a:xfrm>
          <a:prstGeom prst="rect">
            <a:avLst/>
          </a:prstGeom>
        </p:spPr>
        <p:txBody>
          <a:bodyPr wrap="square">
            <a:spAutoFit/>
          </a:bodyPr>
          <a:lstStyle/>
          <a:p>
            <a:r>
              <a:rPr lang="en-US" sz="4300" dirty="0"/>
              <a:t>Debenham High School</a:t>
            </a:r>
            <a:endParaRPr lang="en-GB" sz="4300" dirty="0"/>
          </a:p>
        </p:txBody>
      </p:sp>
      <p:pic>
        <p:nvPicPr>
          <p:cNvPr id="9" name="Picture 8"/>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411760" y="5445224"/>
            <a:ext cx="909965" cy="884096"/>
          </a:xfrm>
          <a:prstGeom prst="rect">
            <a:avLst/>
          </a:prstGeom>
        </p:spPr>
      </p:pic>
    </p:spTree>
    <p:extLst>
      <p:ext uri="{BB962C8B-B14F-4D97-AF65-F5344CB8AC3E}">
        <p14:creationId xmlns:p14="http://schemas.microsoft.com/office/powerpoint/2010/main" val="2309041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348006" y="1268760"/>
            <a:ext cx="6377940" cy="716633"/>
          </a:xfrm>
        </p:spPr>
        <p:txBody>
          <a:bodyPr/>
          <a:lstStyle/>
          <a:p>
            <a:pPr algn="l" eaLnBrk="1" hangingPunct="1"/>
            <a:r>
              <a:rPr lang="en-GB" dirty="0"/>
              <a:t>Support</a:t>
            </a:r>
          </a:p>
        </p:txBody>
      </p:sp>
      <p:sp>
        <p:nvSpPr>
          <p:cNvPr id="6147" name="Rectangle 3"/>
          <p:cNvSpPr>
            <a:spLocks noGrp="1" noChangeArrowheads="1"/>
          </p:cNvSpPr>
          <p:nvPr>
            <p:ph idx="1"/>
          </p:nvPr>
        </p:nvSpPr>
        <p:spPr>
          <a:xfrm>
            <a:off x="611560" y="2708920"/>
            <a:ext cx="7850832" cy="2880320"/>
          </a:xfrm>
        </p:spPr>
        <p:txBody>
          <a:bodyPr>
            <a:noAutofit/>
          </a:bodyPr>
          <a:lstStyle/>
          <a:p>
            <a:pPr eaLnBrk="1" hangingPunct="1">
              <a:lnSpc>
                <a:spcPct val="90000"/>
              </a:lnSpc>
            </a:pPr>
            <a:r>
              <a:rPr lang="en-GB" dirty="0"/>
              <a:t>Information</a:t>
            </a:r>
          </a:p>
          <a:p>
            <a:pPr eaLnBrk="1" hangingPunct="1">
              <a:lnSpc>
                <a:spcPct val="90000"/>
              </a:lnSpc>
            </a:pPr>
            <a:r>
              <a:rPr lang="en-GB" dirty="0"/>
              <a:t>Form tutor and subject teachers</a:t>
            </a:r>
          </a:p>
          <a:p>
            <a:pPr eaLnBrk="1" hangingPunct="1">
              <a:lnSpc>
                <a:spcPct val="90000"/>
              </a:lnSpc>
            </a:pPr>
            <a:r>
              <a:rPr lang="en-GB" dirty="0"/>
              <a:t>Head of Year – </a:t>
            </a:r>
            <a:r>
              <a:rPr lang="en-GB" dirty="0" smtClean="0"/>
              <a:t>Mr Trevorrow</a:t>
            </a:r>
          </a:p>
          <a:p>
            <a:pPr eaLnBrk="1" hangingPunct="1">
              <a:lnSpc>
                <a:spcPct val="90000"/>
              </a:lnSpc>
            </a:pPr>
            <a:r>
              <a:rPr lang="en-GB" dirty="0" smtClean="0"/>
              <a:t>Options counselling</a:t>
            </a:r>
            <a:endParaRPr lang="en-GB" dirty="0"/>
          </a:p>
          <a:p>
            <a:pPr eaLnBrk="1" hangingPunct="1">
              <a:lnSpc>
                <a:spcPct val="90000"/>
              </a:lnSpc>
            </a:pPr>
            <a:r>
              <a:rPr lang="en-GB" dirty="0"/>
              <a:t>Careers and Guidance Advisor – Mr </a:t>
            </a:r>
            <a:r>
              <a:rPr lang="en-GB" dirty="0" err="1"/>
              <a:t>Voller</a:t>
            </a:r>
            <a:endParaRPr lang="en-GB" dirty="0"/>
          </a:p>
          <a:p>
            <a:pPr>
              <a:lnSpc>
                <a:spcPct val="90000"/>
              </a:lnSpc>
            </a:pPr>
            <a:r>
              <a:rPr lang="en-GB" dirty="0"/>
              <a:t>Parents </a:t>
            </a:r>
            <a:r>
              <a:rPr lang="en-GB" dirty="0" smtClean="0"/>
              <a:t>and carers</a:t>
            </a:r>
            <a:endParaRPr lang="en-GB" dirty="0"/>
          </a:p>
        </p:txBody>
      </p:sp>
    </p:spTree>
    <p:extLst>
      <p:ext uri="{BB962C8B-B14F-4D97-AF65-F5344CB8AC3E}">
        <p14:creationId xmlns:p14="http://schemas.microsoft.com/office/powerpoint/2010/main" val="3578553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subTnLst>
                                    <p:animClr clrSpc="rgb" dir="cw">
                                      <p:cBhvr override="childStyle">
                                        <p:cTn dur="1" fill="hold" display="0" masterRel="nextClick" afterEffect="1"/>
                                        <p:tgtEl>
                                          <p:spTgt spid="6147">
                                            <p:txEl>
                                              <p:pRg st="0" end="0"/>
                                            </p:txEl>
                                          </p:spTgt>
                                        </p:tgtEl>
                                        <p:attrNameLst>
                                          <p:attrName>ppt_c</p:attrName>
                                        </p:attrNameLst>
                                      </p:cBhvr>
                                      <p:to>
                                        <a:srgbClr val="46466A"/>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left)">
                                      <p:cBhvr>
                                        <p:cTn id="12" dur="500"/>
                                        <p:tgtEl>
                                          <p:spTgt spid="6147">
                                            <p:txEl>
                                              <p:pRg st="1" end="1"/>
                                            </p:txEl>
                                          </p:spTgt>
                                        </p:tgtEl>
                                      </p:cBhvr>
                                    </p:animEffect>
                                  </p:childTnLst>
                                  <p:subTnLst>
                                    <p:animClr clrSpc="rgb" dir="cw">
                                      <p:cBhvr override="childStyle">
                                        <p:cTn dur="1" fill="hold" display="0" masterRel="nextClick" afterEffect="1"/>
                                        <p:tgtEl>
                                          <p:spTgt spid="6147">
                                            <p:txEl>
                                              <p:pRg st="1" end="1"/>
                                            </p:txEl>
                                          </p:spTgt>
                                        </p:tgtEl>
                                        <p:attrNameLst>
                                          <p:attrName>ppt_c</p:attrName>
                                        </p:attrNameLst>
                                      </p:cBhvr>
                                      <p:to>
                                        <a:srgbClr val="46466A"/>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wipe(left)">
                                      <p:cBhvr>
                                        <p:cTn id="17" dur="500"/>
                                        <p:tgtEl>
                                          <p:spTgt spid="6147">
                                            <p:txEl>
                                              <p:pRg st="2" end="2"/>
                                            </p:txEl>
                                          </p:spTgt>
                                        </p:tgtEl>
                                      </p:cBhvr>
                                    </p:animEffect>
                                  </p:childTnLst>
                                  <p:subTnLst>
                                    <p:animClr clrSpc="rgb" dir="cw">
                                      <p:cBhvr override="childStyle">
                                        <p:cTn dur="1" fill="hold" display="0" masterRel="nextClick" afterEffect="1"/>
                                        <p:tgtEl>
                                          <p:spTgt spid="6147">
                                            <p:txEl>
                                              <p:pRg st="2" end="2"/>
                                            </p:txEl>
                                          </p:spTgt>
                                        </p:tgtEl>
                                        <p:attrNameLst>
                                          <p:attrName>ppt_c</p:attrName>
                                        </p:attrNameLst>
                                      </p:cBhvr>
                                      <p:to>
                                        <a:srgbClr val="46466A"/>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wipe(left)">
                                      <p:cBhvr>
                                        <p:cTn id="22" dur="500"/>
                                        <p:tgtEl>
                                          <p:spTgt spid="6147">
                                            <p:txEl>
                                              <p:pRg st="3" end="3"/>
                                            </p:txEl>
                                          </p:spTgt>
                                        </p:tgtEl>
                                      </p:cBhvr>
                                    </p:animEffect>
                                  </p:childTnLst>
                                  <p:subTnLst>
                                    <p:animClr clrSpc="rgb" dir="cw">
                                      <p:cBhvr override="childStyle">
                                        <p:cTn dur="1" fill="hold" display="0" masterRel="nextClick" afterEffect="1"/>
                                        <p:tgtEl>
                                          <p:spTgt spid="6147">
                                            <p:txEl>
                                              <p:pRg st="3" end="3"/>
                                            </p:txEl>
                                          </p:spTgt>
                                        </p:tgtEl>
                                        <p:attrNameLst>
                                          <p:attrName>ppt_c</p:attrName>
                                        </p:attrNameLst>
                                      </p:cBhvr>
                                      <p:to>
                                        <a:srgbClr val="46466A"/>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wipe(left)">
                                      <p:cBhvr>
                                        <p:cTn id="27" dur="500"/>
                                        <p:tgtEl>
                                          <p:spTgt spid="6147">
                                            <p:txEl>
                                              <p:pRg st="4" end="4"/>
                                            </p:txEl>
                                          </p:spTgt>
                                        </p:tgtEl>
                                      </p:cBhvr>
                                    </p:animEffect>
                                  </p:childTnLst>
                                  <p:subTnLst>
                                    <p:animClr clrSpc="rgb" dir="cw">
                                      <p:cBhvr override="childStyle">
                                        <p:cTn dur="1" fill="hold" display="0" masterRel="nextClick" afterEffect="1"/>
                                        <p:tgtEl>
                                          <p:spTgt spid="6147">
                                            <p:txEl>
                                              <p:pRg st="4" end="4"/>
                                            </p:txEl>
                                          </p:spTgt>
                                        </p:tgtEl>
                                        <p:attrNameLst>
                                          <p:attrName>ppt_c</p:attrName>
                                        </p:attrNameLst>
                                      </p:cBhvr>
                                      <p:to>
                                        <a:srgbClr val="46466A"/>
                                      </p:to>
                                    </p:animClr>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147">
                                            <p:txEl>
                                              <p:pRg st="5" end="5"/>
                                            </p:txEl>
                                          </p:spTgt>
                                        </p:tgtEl>
                                        <p:attrNameLst>
                                          <p:attrName>style.visibility</p:attrName>
                                        </p:attrNameLst>
                                      </p:cBhvr>
                                      <p:to>
                                        <p:strVal val="visible"/>
                                      </p:to>
                                    </p:set>
                                    <p:animEffect transition="in" filter="wipe(left)">
                                      <p:cBhvr>
                                        <p:cTn id="32" dur="500"/>
                                        <p:tgtEl>
                                          <p:spTgt spid="6147">
                                            <p:txEl>
                                              <p:pRg st="5" end="5"/>
                                            </p:txEl>
                                          </p:spTgt>
                                        </p:tgtEl>
                                      </p:cBhvr>
                                    </p:animEffect>
                                  </p:childTnLst>
                                  <p:subTnLst>
                                    <p:animClr clrSpc="rgb" dir="cw">
                                      <p:cBhvr override="childStyle">
                                        <p:cTn dur="1" fill="hold" display="0" masterRel="nextClick" afterEffect="1"/>
                                        <p:tgtEl>
                                          <p:spTgt spid="6147">
                                            <p:txEl>
                                              <p:pRg st="5" end="5"/>
                                            </p:txEl>
                                          </p:spTgt>
                                        </p:tgtEl>
                                        <p:attrNameLst>
                                          <p:attrName>ppt_c</p:attrName>
                                        </p:attrNameLst>
                                      </p:cBhvr>
                                      <p:to>
                                        <a:srgbClr val="46466A"/>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bldLvl="5"/>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2555776" y="2708920"/>
            <a:ext cx="5976664" cy="721428"/>
          </a:xfrm>
        </p:spPr>
        <p:txBody>
          <a:bodyPr>
            <a:normAutofit fontScale="90000"/>
          </a:bodyPr>
          <a:lstStyle/>
          <a:p>
            <a:r>
              <a:rPr lang="en-US" dirty="0" smtClean="0"/>
              <a:t/>
            </a:r>
            <a:br>
              <a:rPr lang="en-US" dirty="0" smtClean="0"/>
            </a:br>
            <a:r>
              <a:rPr lang="en-US" sz="3800" dirty="0" smtClean="0"/>
              <a:t>Year 9 Options Evening</a:t>
            </a:r>
            <a:endParaRPr lang="en-US" sz="3800" dirty="0"/>
          </a:p>
        </p:txBody>
      </p:sp>
      <p:sp>
        <p:nvSpPr>
          <p:cNvPr id="7" name="Subtitle 2"/>
          <p:cNvSpPr>
            <a:spLocks noGrp="1"/>
          </p:cNvSpPr>
          <p:nvPr>
            <p:ph type="subTitle" idx="1"/>
          </p:nvPr>
        </p:nvSpPr>
        <p:spPr>
          <a:xfrm>
            <a:off x="2555776" y="3629539"/>
            <a:ext cx="2376264" cy="685800"/>
          </a:xfrm>
        </p:spPr>
        <p:txBody>
          <a:bodyPr/>
          <a:lstStyle/>
          <a:p>
            <a:r>
              <a:rPr lang="en-US" dirty="0" smtClean="0"/>
              <a:t>February 2024</a:t>
            </a:r>
            <a:endParaRPr lang="en-US" dirty="0"/>
          </a:p>
        </p:txBody>
      </p:sp>
      <p:sp>
        <p:nvSpPr>
          <p:cNvPr id="8" name="Rectangle 7"/>
          <p:cNvSpPr/>
          <p:nvPr/>
        </p:nvSpPr>
        <p:spPr>
          <a:xfrm>
            <a:off x="1547664" y="1412776"/>
            <a:ext cx="6523112" cy="754053"/>
          </a:xfrm>
          <a:prstGeom prst="rect">
            <a:avLst/>
          </a:prstGeom>
        </p:spPr>
        <p:txBody>
          <a:bodyPr wrap="square">
            <a:spAutoFit/>
          </a:bodyPr>
          <a:lstStyle/>
          <a:p>
            <a:r>
              <a:rPr lang="en-US" sz="4300" dirty="0"/>
              <a:t>Debenham High School</a:t>
            </a:r>
            <a:endParaRPr lang="en-GB" sz="4300" dirty="0"/>
          </a:p>
        </p:txBody>
      </p:sp>
      <p:pic>
        <p:nvPicPr>
          <p:cNvPr id="9" name="Picture 8"/>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411760" y="5445224"/>
            <a:ext cx="909965" cy="884096"/>
          </a:xfrm>
          <a:prstGeom prst="rect">
            <a:avLst/>
          </a:prstGeom>
        </p:spPr>
      </p:pic>
    </p:spTree>
    <p:extLst>
      <p:ext uri="{BB962C8B-B14F-4D97-AF65-F5344CB8AC3E}">
        <p14:creationId xmlns:p14="http://schemas.microsoft.com/office/powerpoint/2010/main" val="3734650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p:txBody>
          <a:bodyPr/>
          <a:lstStyle/>
          <a:p>
            <a:pPr eaLnBrk="1" hangingPunct="1"/>
            <a:r>
              <a:rPr lang="en-GB" dirty="0"/>
              <a:t/>
            </a:r>
            <a:br>
              <a:rPr lang="en-GB" dirty="0"/>
            </a:br>
            <a:endParaRPr lang="en-GB" dirty="0"/>
          </a:p>
        </p:txBody>
      </p:sp>
      <p:sp>
        <p:nvSpPr>
          <p:cNvPr id="82947" name="Rectangle 3"/>
          <p:cNvSpPr>
            <a:spLocks noGrp="1" noChangeArrowheads="1"/>
          </p:cNvSpPr>
          <p:nvPr>
            <p:ph type="subTitle" idx="1"/>
          </p:nvPr>
        </p:nvSpPr>
        <p:spPr>
          <a:xfrm>
            <a:off x="683568" y="3628501"/>
            <a:ext cx="7772400" cy="1504259"/>
          </a:xfrm>
        </p:spPr>
        <p:txBody>
          <a:bodyPr>
            <a:normAutofit/>
          </a:bodyPr>
          <a:lstStyle/>
          <a:p>
            <a:pPr algn="ctr" eaLnBrk="1" hangingPunct="1"/>
            <a:r>
              <a:rPr lang="en-US" sz="3000" dirty="0" err="1" smtClean="0"/>
              <a:t>Mr</a:t>
            </a:r>
            <a:r>
              <a:rPr lang="en-US" sz="3000" dirty="0" smtClean="0"/>
              <a:t> Martin</a:t>
            </a:r>
            <a:endParaRPr lang="en-US" sz="3000" dirty="0"/>
          </a:p>
          <a:p>
            <a:pPr algn="ctr" eaLnBrk="1" hangingPunct="1"/>
            <a:r>
              <a:rPr lang="en-US" sz="3000" dirty="0" err="1"/>
              <a:t>Headteacher</a:t>
            </a:r>
            <a:r>
              <a:rPr lang="en-US" sz="3000" dirty="0"/>
              <a:t>  </a:t>
            </a:r>
          </a:p>
        </p:txBody>
      </p:sp>
      <p:sp>
        <p:nvSpPr>
          <p:cNvPr id="14340" name="Text Box 4"/>
          <p:cNvSpPr txBox="1">
            <a:spLocks noChangeArrowheads="1"/>
          </p:cNvSpPr>
          <p:nvPr/>
        </p:nvSpPr>
        <p:spPr bwMode="auto">
          <a:xfrm>
            <a:off x="1483668" y="2334953"/>
            <a:ext cx="6172200" cy="762000"/>
          </a:xfrm>
          <a:prstGeom prst="rect">
            <a:avLst/>
          </a:prstGeom>
          <a:noFill/>
          <a:ln w="9525">
            <a:noFill/>
            <a:miter lim="800000"/>
            <a:headEnd/>
            <a:tailEnd/>
          </a:ln>
        </p:spPr>
        <p:txBody>
          <a:bodyPr>
            <a:spAutoFit/>
          </a:bodyPr>
          <a:lstStyle/>
          <a:p>
            <a:pPr algn="ctr">
              <a:spcBef>
                <a:spcPct val="50000"/>
              </a:spcBef>
            </a:pPr>
            <a:r>
              <a:rPr lang="en-US" sz="4400" dirty="0"/>
              <a:t>Overview</a:t>
            </a:r>
          </a:p>
        </p:txBody>
      </p:sp>
    </p:spTree>
    <p:extLst>
      <p:ext uri="{BB962C8B-B14F-4D97-AF65-F5344CB8AC3E}">
        <p14:creationId xmlns:p14="http://schemas.microsoft.com/office/powerpoint/2010/main" val="661315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p:txBody>
          <a:bodyPr/>
          <a:lstStyle/>
          <a:p>
            <a:pPr eaLnBrk="1" hangingPunct="1"/>
            <a:r>
              <a:rPr lang="en-GB" dirty="0"/>
              <a:t/>
            </a:r>
            <a:br>
              <a:rPr lang="en-GB" dirty="0"/>
            </a:br>
            <a:endParaRPr lang="en-GB" dirty="0"/>
          </a:p>
        </p:txBody>
      </p:sp>
      <p:sp>
        <p:nvSpPr>
          <p:cNvPr id="82947" name="Rectangle 3"/>
          <p:cNvSpPr>
            <a:spLocks noGrp="1" noChangeArrowheads="1"/>
          </p:cNvSpPr>
          <p:nvPr>
            <p:ph type="subTitle" idx="1"/>
          </p:nvPr>
        </p:nvSpPr>
        <p:spPr>
          <a:xfrm>
            <a:off x="683568" y="3573016"/>
            <a:ext cx="7772400" cy="1199704"/>
          </a:xfrm>
        </p:spPr>
        <p:txBody>
          <a:bodyPr>
            <a:normAutofit/>
          </a:bodyPr>
          <a:lstStyle/>
          <a:p>
            <a:pPr algn="ctr" eaLnBrk="1" hangingPunct="1"/>
            <a:r>
              <a:rPr lang="en-US" sz="3000" dirty="0" smtClean="0"/>
              <a:t>Mrs Schmidt </a:t>
            </a:r>
            <a:endParaRPr lang="en-US" sz="3000" dirty="0"/>
          </a:p>
          <a:p>
            <a:pPr algn="ctr" eaLnBrk="1" hangingPunct="1"/>
            <a:r>
              <a:rPr lang="en-US" sz="3000" dirty="0"/>
              <a:t>Assistant </a:t>
            </a:r>
            <a:r>
              <a:rPr lang="en-US" sz="3000" dirty="0" err="1"/>
              <a:t>Headteacher</a:t>
            </a:r>
            <a:endParaRPr lang="en-US" sz="3000" dirty="0"/>
          </a:p>
        </p:txBody>
      </p:sp>
      <p:sp>
        <p:nvSpPr>
          <p:cNvPr id="14340" name="Text Box 4"/>
          <p:cNvSpPr txBox="1">
            <a:spLocks noChangeArrowheads="1"/>
          </p:cNvSpPr>
          <p:nvPr/>
        </p:nvSpPr>
        <p:spPr bwMode="auto">
          <a:xfrm>
            <a:off x="1676400" y="2362200"/>
            <a:ext cx="6172200" cy="762000"/>
          </a:xfrm>
          <a:prstGeom prst="rect">
            <a:avLst/>
          </a:prstGeom>
          <a:noFill/>
          <a:ln w="9525">
            <a:noFill/>
            <a:miter lim="800000"/>
            <a:headEnd/>
            <a:tailEnd/>
          </a:ln>
        </p:spPr>
        <p:txBody>
          <a:bodyPr>
            <a:spAutoFit/>
          </a:bodyPr>
          <a:lstStyle/>
          <a:p>
            <a:pPr algn="ctr">
              <a:spcBef>
                <a:spcPct val="50000"/>
              </a:spcBef>
            </a:pPr>
            <a:r>
              <a:rPr lang="en-US" sz="4400" dirty="0"/>
              <a:t>Process and advice</a:t>
            </a:r>
          </a:p>
        </p:txBody>
      </p:sp>
    </p:spTree>
    <p:extLst>
      <p:ext uri="{BB962C8B-B14F-4D97-AF65-F5344CB8AC3E}">
        <p14:creationId xmlns:p14="http://schemas.microsoft.com/office/powerpoint/2010/main" val="731810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3068960"/>
            <a:ext cx="7506032" cy="3194680"/>
          </a:xfrm>
        </p:spPr>
        <p:txBody>
          <a:bodyPr/>
          <a:lstStyle/>
          <a:p>
            <a:pPr lvl="0"/>
            <a:r>
              <a:rPr lang="en-GB" dirty="0"/>
              <a:t>English 		</a:t>
            </a:r>
            <a:r>
              <a:rPr lang="en-GB" sz="2400" dirty="0"/>
              <a:t>2 GCSEs</a:t>
            </a:r>
          </a:p>
          <a:p>
            <a:pPr lvl="0"/>
            <a:r>
              <a:rPr lang="en-GB" dirty="0"/>
              <a:t>Maths 		</a:t>
            </a:r>
            <a:r>
              <a:rPr lang="en-GB" sz="2400" dirty="0"/>
              <a:t>1 GCSE </a:t>
            </a:r>
          </a:p>
          <a:p>
            <a:pPr lvl="0"/>
            <a:r>
              <a:rPr lang="en-GB" dirty="0"/>
              <a:t>Science		</a:t>
            </a:r>
            <a:r>
              <a:rPr lang="en-GB" sz="2400" dirty="0"/>
              <a:t>2-3 GCSEs</a:t>
            </a:r>
          </a:p>
          <a:p>
            <a:r>
              <a:rPr lang="en-GB" dirty="0"/>
              <a:t>RE			</a:t>
            </a:r>
            <a:r>
              <a:rPr lang="en-GB" sz="2400" dirty="0"/>
              <a:t>1</a:t>
            </a:r>
            <a:r>
              <a:rPr lang="en-GB" dirty="0"/>
              <a:t> </a:t>
            </a:r>
            <a:r>
              <a:rPr lang="en-GB" sz="2400" dirty="0"/>
              <a:t>GCSE</a:t>
            </a:r>
          </a:p>
          <a:p>
            <a:pPr lvl="0"/>
            <a:r>
              <a:rPr lang="en-GB" dirty="0"/>
              <a:t>Core PE</a:t>
            </a:r>
          </a:p>
          <a:p>
            <a:pPr lvl="0"/>
            <a:r>
              <a:rPr lang="en-GB" dirty="0"/>
              <a:t>PSHE</a:t>
            </a:r>
          </a:p>
          <a:p>
            <a:pPr marL="0" indent="0">
              <a:buNone/>
            </a:pPr>
            <a:endParaRPr lang="en-GB" dirty="0"/>
          </a:p>
        </p:txBody>
      </p:sp>
      <p:sp>
        <p:nvSpPr>
          <p:cNvPr id="5" name="Text Box 4"/>
          <p:cNvSpPr txBox="1">
            <a:spLocks noChangeArrowheads="1"/>
          </p:cNvSpPr>
          <p:nvPr/>
        </p:nvSpPr>
        <p:spPr bwMode="auto">
          <a:xfrm>
            <a:off x="1485900" y="1628800"/>
            <a:ext cx="6172200" cy="769441"/>
          </a:xfrm>
          <a:prstGeom prst="rect">
            <a:avLst/>
          </a:prstGeom>
          <a:noFill/>
          <a:ln w="9525">
            <a:noFill/>
            <a:miter lim="800000"/>
            <a:headEnd/>
            <a:tailEnd/>
          </a:ln>
        </p:spPr>
        <p:txBody>
          <a:bodyPr>
            <a:spAutoFit/>
          </a:bodyPr>
          <a:lstStyle/>
          <a:p>
            <a:pPr algn="ctr">
              <a:spcBef>
                <a:spcPct val="50000"/>
              </a:spcBef>
            </a:pPr>
            <a:r>
              <a:rPr lang="en-US" sz="4400" dirty="0" smtClean="0"/>
              <a:t>Compulsory Subjects</a:t>
            </a:r>
            <a:endParaRPr lang="en-US" sz="4400" dirty="0"/>
          </a:p>
        </p:txBody>
      </p:sp>
    </p:spTree>
    <p:extLst>
      <p:ext uri="{BB962C8B-B14F-4D97-AF65-F5344CB8AC3E}">
        <p14:creationId xmlns:p14="http://schemas.microsoft.com/office/powerpoint/2010/main" val="4038265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475656" y="764373"/>
            <a:ext cx="6377940" cy="1293028"/>
          </a:xfrm>
        </p:spPr>
        <p:txBody>
          <a:bodyPr/>
          <a:lstStyle/>
          <a:p>
            <a:pPr eaLnBrk="1" hangingPunct="1"/>
            <a:r>
              <a:rPr lang="en-GB" dirty="0"/>
              <a:t>Choosing courses …</a:t>
            </a:r>
          </a:p>
        </p:txBody>
      </p:sp>
      <p:sp>
        <p:nvSpPr>
          <p:cNvPr id="4" name="TextBox 3"/>
          <p:cNvSpPr txBox="1"/>
          <p:nvPr/>
        </p:nvSpPr>
        <p:spPr>
          <a:xfrm>
            <a:off x="611560" y="2137494"/>
            <a:ext cx="8208912" cy="4154984"/>
          </a:xfrm>
          <a:prstGeom prst="rect">
            <a:avLst/>
          </a:prstGeom>
          <a:noFill/>
        </p:spPr>
        <p:txBody>
          <a:bodyPr wrap="square" rtlCol="0">
            <a:spAutoFit/>
          </a:bodyPr>
          <a:lstStyle/>
          <a:p>
            <a:pPr marL="342900" indent="-342900">
              <a:buFont typeface="Arial" panose="020B0604020202020204" pitchFamily="34" charset="0"/>
              <a:buChar char="•"/>
            </a:pPr>
            <a:r>
              <a:rPr lang="en-GB" sz="2400" dirty="0">
                <a:solidFill>
                  <a:srgbClr val="92D050"/>
                </a:solidFill>
              </a:rPr>
              <a:t>DO</a:t>
            </a:r>
            <a:r>
              <a:rPr lang="en-GB" sz="2400" dirty="0"/>
              <a:t> think about subjects that will facilitate future </a:t>
            </a:r>
            <a:r>
              <a:rPr lang="en-GB" sz="2400" dirty="0" smtClean="0"/>
              <a:t>pathways</a:t>
            </a:r>
            <a:br>
              <a:rPr lang="en-GB" sz="2400" dirty="0" smtClean="0"/>
            </a:br>
            <a:endParaRPr lang="en-GB" sz="2400" dirty="0" smtClean="0"/>
          </a:p>
          <a:p>
            <a:pPr marL="342900" indent="-342900">
              <a:buFont typeface="Arial" panose="020B0604020202020204" pitchFamily="34" charset="0"/>
              <a:buChar char="•"/>
            </a:pPr>
            <a:r>
              <a:rPr lang="en-GB" sz="2400" dirty="0">
                <a:solidFill>
                  <a:srgbClr val="92D050"/>
                </a:solidFill>
              </a:rPr>
              <a:t>DO</a:t>
            </a:r>
            <a:r>
              <a:rPr lang="en-GB" sz="2400" dirty="0"/>
              <a:t> think about your strengths and </a:t>
            </a:r>
            <a:r>
              <a:rPr lang="en-GB" sz="2400" dirty="0" smtClean="0"/>
              <a:t>weaknesses</a:t>
            </a:r>
            <a:br>
              <a:rPr lang="en-GB" sz="2400" dirty="0" smtClean="0"/>
            </a:br>
            <a:endParaRPr lang="en-GB" sz="2400" dirty="0" smtClean="0"/>
          </a:p>
          <a:p>
            <a:pPr marL="342900" indent="-342900">
              <a:buFont typeface="Arial" panose="020B0604020202020204" pitchFamily="34" charset="0"/>
              <a:buChar char="•"/>
            </a:pPr>
            <a:r>
              <a:rPr lang="en-GB" sz="2400" dirty="0" smtClean="0">
                <a:solidFill>
                  <a:srgbClr val="92D050"/>
                </a:solidFill>
              </a:rPr>
              <a:t>DO</a:t>
            </a:r>
            <a:r>
              <a:rPr lang="en-GB" sz="2400" dirty="0" smtClean="0"/>
              <a:t> </a:t>
            </a:r>
            <a:r>
              <a:rPr lang="en-GB" sz="2400" dirty="0"/>
              <a:t>choose what you are good at and will </a:t>
            </a:r>
            <a:r>
              <a:rPr lang="en-GB" sz="2400" dirty="0" smtClean="0"/>
              <a:t>enjoy</a:t>
            </a:r>
            <a:br>
              <a:rPr lang="en-GB" sz="2400" dirty="0" smtClean="0"/>
            </a:br>
            <a:endParaRPr lang="en-GB" sz="2400" dirty="0" smtClean="0"/>
          </a:p>
          <a:p>
            <a:pPr marL="342900" indent="-342900">
              <a:buFont typeface="Arial" panose="020B0604020202020204" pitchFamily="34" charset="0"/>
              <a:buChar char="•"/>
            </a:pPr>
            <a:r>
              <a:rPr lang="en-GB" sz="2400" dirty="0" smtClean="0">
                <a:solidFill>
                  <a:srgbClr val="92D050"/>
                </a:solidFill>
              </a:rPr>
              <a:t>DO</a:t>
            </a:r>
            <a:r>
              <a:rPr lang="en-GB" sz="2400" dirty="0" smtClean="0"/>
              <a:t> </a:t>
            </a:r>
            <a:r>
              <a:rPr lang="en-GB" sz="2400" dirty="0"/>
              <a:t>think about your long-term </a:t>
            </a:r>
            <a:r>
              <a:rPr lang="en-GB" sz="2400" dirty="0" smtClean="0"/>
              <a:t>plans</a:t>
            </a:r>
            <a:br>
              <a:rPr lang="en-GB" sz="2400" dirty="0" smtClean="0"/>
            </a:br>
            <a:endParaRPr lang="en-GB" sz="2400" dirty="0" smtClean="0"/>
          </a:p>
          <a:p>
            <a:pPr marL="342900" indent="-342900">
              <a:buFont typeface="Arial" panose="020B0604020202020204" pitchFamily="34" charset="0"/>
              <a:buChar char="•"/>
            </a:pPr>
            <a:r>
              <a:rPr lang="en-GB" sz="2400" dirty="0">
                <a:solidFill>
                  <a:srgbClr val="FF0000"/>
                </a:solidFill>
              </a:rPr>
              <a:t>DON’T</a:t>
            </a:r>
            <a:r>
              <a:rPr lang="en-GB" sz="2400" dirty="0"/>
              <a:t> choose courses based on your friends or </a:t>
            </a:r>
            <a:r>
              <a:rPr lang="en-GB" sz="2400" dirty="0" smtClean="0"/>
              <a:t>teachers</a:t>
            </a:r>
            <a:endParaRPr lang="en-GB" dirty="0"/>
          </a:p>
        </p:txBody>
      </p:sp>
    </p:spTree>
    <p:extLst>
      <p:ext uri="{BB962C8B-B14F-4D97-AF65-F5344CB8AC3E}">
        <p14:creationId xmlns:p14="http://schemas.microsoft.com/office/powerpoint/2010/main" val="1987548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051720" y="764373"/>
            <a:ext cx="6497920" cy="1293028"/>
          </a:xfrm>
        </p:spPr>
        <p:txBody>
          <a:bodyPr/>
          <a:lstStyle/>
          <a:p>
            <a:pPr algn="l" eaLnBrk="1" hangingPunct="1"/>
            <a:r>
              <a:rPr lang="en-GB" dirty="0"/>
              <a:t>The process</a:t>
            </a:r>
          </a:p>
        </p:txBody>
      </p:sp>
      <p:sp>
        <p:nvSpPr>
          <p:cNvPr id="61443" name="Rectangle 3"/>
          <p:cNvSpPr>
            <a:spLocks noChangeArrowheads="1"/>
          </p:cNvSpPr>
          <p:nvPr/>
        </p:nvSpPr>
        <p:spPr bwMode="auto">
          <a:xfrm>
            <a:off x="683568" y="2057401"/>
            <a:ext cx="7620000" cy="651519"/>
          </a:xfrm>
          <a:prstGeom prst="rect">
            <a:avLst/>
          </a:prstGeom>
          <a:noFill/>
          <a:ln w="9525">
            <a:noFill/>
            <a:miter lim="800000"/>
            <a:headEnd/>
            <a:tailEnd/>
          </a:ln>
        </p:spPr>
        <p:txBody>
          <a:bodyPr/>
          <a:lstStyle/>
          <a:p>
            <a:pPr>
              <a:spcBef>
                <a:spcPct val="20000"/>
              </a:spcBef>
              <a:buClr>
                <a:schemeClr val="tx1"/>
              </a:buClr>
              <a:buSzPct val="75000"/>
            </a:pPr>
            <a:r>
              <a:rPr lang="en-GB" sz="2400" dirty="0">
                <a:latin typeface="+mn-lt"/>
              </a:rPr>
              <a:t>We started with a </a:t>
            </a:r>
            <a:r>
              <a:rPr lang="en-GB" sz="2400" dirty="0" smtClean="0">
                <a:latin typeface="+mn-lt"/>
              </a:rPr>
              <a:t>free </a:t>
            </a:r>
            <a:r>
              <a:rPr lang="en-GB" sz="2400" dirty="0">
                <a:latin typeface="+mn-lt"/>
              </a:rPr>
              <a:t>choice of subjects</a:t>
            </a:r>
          </a:p>
          <a:p>
            <a:pPr marL="342900" indent="-342900">
              <a:lnSpc>
                <a:spcPct val="110000"/>
              </a:lnSpc>
              <a:spcBef>
                <a:spcPct val="20000"/>
              </a:spcBef>
              <a:buClr>
                <a:schemeClr val="accent2"/>
              </a:buClr>
              <a:buSzPct val="75000"/>
              <a:buFont typeface="Wingdings" pitchFamily="-96" charset="2"/>
              <a:buChar char="n"/>
            </a:pPr>
            <a:endParaRPr lang="en-GB" sz="2400" dirty="0"/>
          </a:p>
          <a:p>
            <a:pPr>
              <a:lnSpc>
                <a:spcPct val="110000"/>
              </a:lnSpc>
              <a:spcBef>
                <a:spcPct val="20000"/>
              </a:spcBef>
              <a:buClr>
                <a:schemeClr val="accent2"/>
              </a:buClr>
              <a:buSzPct val="75000"/>
            </a:pPr>
            <a:endParaRPr lang="en-GB" sz="2400" dirty="0">
              <a:latin typeface="+mn-lt"/>
            </a:endParaRPr>
          </a:p>
          <a:p>
            <a:pPr>
              <a:lnSpc>
                <a:spcPct val="110000"/>
              </a:lnSpc>
              <a:spcBef>
                <a:spcPct val="20000"/>
              </a:spcBef>
              <a:buClr>
                <a:schemeClr val="accent2"/>
              </a:buClr>
              <a:buSzPct val="75000"/>
            </a:pPr>
            <a:endParaRPr lang="en-GB" sz="2400" dirty="0">
              <a:latin typeface="+mn-lt"/>
            </a:endParaRPr>
          </a:p>
          <a:p>
            <a:pPr marL="342900" indent="-342900">
              <a:lnSpc>
                <a:spcPct val="110000"/>
              </a:lnSpc>
              <a:spcBef>
                <a:spcPct val="20000"/>
              </a:spcBef>
              <a:buClr>
                <a:schemeClr val="accent2"/>
              </a:buClr>
              <a:buSzPct val="75000"/>
              <a:buFont typeface="Wingdings" pitchFamily="-96" charset="2"/>
              <a:buChar char="n"/>
            </a:pPr>
            <a:endParaRPr lang="en-GB" sz="2400" dirty="0"/>
          </a:p>
          <a:p>
            <a:pPr>
              <a:lnSpc>
                <a:spcPct val="110000"/>
              </a:lnSpc>
              <a:spcBef>
                <a:spcPct val="20000"/>
              </a:spcBef>
              <a:buClr>
                <a:schemeClr val="accent2"/>
              </a:buClr>
              <a:buSzPct val="75000"/>
            </a:pPr>
            <a:endParaRPr lang="en-GB" sz="2400" dirty="0">
              <a:latin typeface="+mn-lt"/>
            </a:endParaRPr>
          </a:p>
          <a:p>
            <a:pPr marL="342900" indent="-342900">
              <a:spcBef>
                <a:spcPct val="20000"/>
              </a:spcBef>
              <a:buClr>
                <a:schemeClr val="accent2"/>
              </a:buClr>
              <a:buSzPct val="75000"/>
              <a:buFont typeface="Wingdings" pitchFamily="-96" charset="2"/>
              <a:buChar char="n"/>
            </a:pPr>
            <a:endParaRPr lang="en-GB" sz="2400" dirty="0">
              <a:latin typeface="+mn-lt"/>
            </a:endParaRPr>
          </a:p>
        </p:txBody>
      </p:sp>
      <p:graphicFrame>
        <p:nvGraphicFramePr>
          <p:cNvPr id="5" name="Table 4"/>
          <p:cNvGraphicFramePr>
            <a:graphicFrameLocks noGrp="1"/>
          </p:cNvGraphicFramePr>
          <p:nvPr>
            <p:extLst>
              <p:ext uri="{D42A27DB-BD31-4B8C-83A1-F6EECF244321}">
                <p14:modId xmlns:p14="http://schemas.microsoft.com/office/powerpoint/2010/main" val="855169070"/>
              </p:ext>
            </p:extLst>
          </p:nvPr>
        </p:nvGraphicFramePr>
        <p:xfrm>
          <a:off x="683568" y="3068960"/>
          <a:ext cx="3888432" cy="2468880"/>
        </p:xfrm>
        <a:graphic>
          <a:graphicData uri="http://schemas.openxmlformats.org/drawingml/2006/table">
            <a:tbl>
              <a:tblPr firstRow="1" firstCol="1" bandRow="1"/>
              <a:tblGrid>
                <a:gridCol w="3888432">
                  <a:extLst>
                    <a:ext uri="{9D8B030D-6E8A-4147-A177-3AD203B41FA5}">
                      <a16:colId xmlns:a16="http://schemas.microsoft.com/office/drawing/2014/main" val="3005577627"/>
                    </a:ext>
                  </a:extLst>
                </a:gridCol>
              </a:tblGrid>
              <a:tr h="216024">
                <a:tc>
                  <a:txBody>
                    <a:bodyPr/>
                    <a:lstStyle/>
                    <a:p>
                      <a:r>
                        <a:rPr lang="en-US" sz="1800" b="1" kern="1200" dirty="0" smtClean="0">
                          <a:solidFill>
                            <a:schemeClr val="tx1"/>
                          </a:solidFill>
                          <a:effectLst/>
                          <a:latin typeface="Calibri" panose="020F0502020204030204" pitchFamily="34" charset="0"/>
                          <a:ea typeface="+mn-ea"/>
                          <a:cs typeface="Calibri" panose="020F0502020204030204" pitchFamily="34" charset="0"/>
                        </a:rPr>
                        <a:t>Art</a:t>
                      </a:r>
                      <a:endParaRPr lang="en-GB" sz="1800" kern="1200" dirty="0" smtClean="0">
                        <a:solidFill>
                          <a:schemeClr val="tx1"/>
                        </a:solidFill>
                        <a:effectLst/>
                        <a:latin typeface="Calibri" panose="020F0502020204030204" pitchFamily="34" charset="0"/>
                        <a:ea typeface="+mn-ea"/>
                        <a:cs typeface="Calibri" panose="020F0502020204030204" pitchFamily="34" charset="0"/>
                      </a:endParaRPr>
                    </a:p>
                    <a:p>
                      <a:r>
                        <a:rPr lang="en-US" sz="1800" b="1" kern="1200" dirty="0" smtClean="0">
                          <a:solidFill>
                            <a:schemeClr val="tx1"/>
                          </a:solidFill>
                          <a:effectLst/>
                          <a:latin typeface="Calibri" panose="020F0502020204030204" pitchFamily="34" charset="0"/>
                          <a:ea typeface="+mn-ea"/>
                          <a:cs typeface="Calibri" panose="020F0502020204030204" pitchFamily="34" charset="0"/>
                        </a:rPr>
                        <a:t>ASDAN</a:t>
                      </a:r>
                      <a:endParaRPr lang="en-GB" sz="1800" kern="1200" dirty="0" smtClean="0">
                        <a:solidFill>
                          <a:schemeClr val="tx1"/>
                        </a:solidFill>
                        <a:effectLst/>
                        <a:latin typeface="Calibri" panose="020F0502020204030204" pitchFamily="34" charset="0"/>
                        <a:ea typeface="+mn-ea"/>
                        <a:cs typeface="Calibri" panose="020F0502020204030204" pitchFamily="34" charset="0"/>
                      </a:endParaRPr>
                    </a:p>
                    <a:p>
                      <a:r>
                        <a:rPr lang="en-US" sz="1800" b="1" kern="1200" dirty="0" smtClean="0">
                          <a:solidFill>
                            <a:schemeClr val="tx1"/>
                          </a:solidFill>
                          <a:effectLst/>
                          <a:latin typeface="Calibri" panose="020F0502020204030204" pitchFamily="34" charset="0"/>
                          <a:ea typeface="+mn-ea"/>
                          <a:cs typeface="Calibri" panose="020F0502020204030204" pitchFamily="34" charset="0"/>
                        </a:rPr>
                        <a:t>Business Studies</a:t>
                      </a:r>
                      <a:endParaRPr lang="en-GB" sz="1800" kern="1200" dirty="0" smtClean="0">
                        <a:solidFill>
                          <a:schemeClr val="tx1"/>
                        </a:solidFill>
                        <a:effectLst/>
                        <a:latin typeface="Calibri" panose="020F0502020204030204" pitchFamily="34" charset="0"/>
                        <a:ea typeface="+mn-ea"/>
                        <a:cs typeface="Calibri" panose="020F0502020204030204" pitchFamily="34" charset="0"/>
                      </a:endParaRPr>
                    </a:p>
                    <a:p>
                      <a:r>
                        <a:rPr lang="en-US" sz="1800" b="1" kern="1200" dirty="0" smtClean="0">
                          <a:solidFill>
                            <a:schemeClr val="tx1"/>
                          </a:solidFill>
                          <a:effectLst/>
                          <a:latin typeface="Calibri" panose="020F0502020204030204" pitchFamily="34" charset="0"/>
                          <a:ea typeface="+mn-ea"/>
                          <a:cs typeface="Calibri" panose="020F0502020204030204" pitchFamily="34" charset="0"/>
                        </a:rPr>
                        <a:t>Computer Science</a:t>
                      </a:r>
                      <a:endParaRPr lang="en-GB" sz="1800" kern="1200" dirty="0" smtClean="0">
                        <a:solidFill>
                          <a:schemeClr val="tx1"/>
                        </a:solidFill>
                        <a:effectLst/>
                        <a:latin typeface="Calibri" panose="020F0502020204030204" pitchFamily="34" charset="0"/>
                        <a:ea typeface="+mn-ea"/>
                        <a:cs typeface="Calibri" panose="020F0502020204030204" pitchFamily="34" charset="0"/>
                      </a:endParaRPr>
                    </a:p>
                    <a:p>
                      <a:r>
                        <a:rPr lang="en-US" sz="1800" b="1" kern="1200" dirty="0" smtClean="0">
                          <a:solidFill>
                            <a:schemeClr val="tx1"/>
                          </a:solidFill>
                          <a:effectLst/>
                          <a:latin typeface="Calibri" panose="020F0502020204030204" pitchFamily="34" charset="0"/>
                          <a:ea typeface="+mn-ea"/>
                          <a:cs typeface="Calibri" panose="020F0502020204030204" pitchFamily="34" charset="0"/>
                        </a:rPr>
                        <a:t>Drama</a:t>
                      </a:r>
                      <a:endParaRPr lang="en-GB" sz="1800" kern="1200" dirty="0" smtClean="0">
                        <a:solidFill>
                          <a:schemeClr val="tx1"/>
                        </a:solidFill>
                        <a:effectLst/>
                        <a:latin typeface="Calibri" panose="020F0502020204030204" pitchFamily="34" charset="0"/>
                        <a:ea typeface="+mn-ea"/>
                        <a:cs typeface="Calibri" panose="020F0502020204030204" pitchFamily="34" charset="0"/>
                      </a:endParaRPr>
                    </a:p>
                    <a:p>
                      <a:r>
                        <a:rPr lang="en-US" sz="1800" b="1" kern="1200" dirty="0" smtClean="0">
                          <a:solidFill>
                            <a:schemeClr val="tx1"/>
                          </a:solidFill>
                          <a:effectLst/>
                          <a:latin typeface="Calibri" panose="020F0502020204030204" pitchFamily="34" charset="0"/>
                          <a:ea typeface="+mn-ea"/>
                          <a:cs typeface="Calibri" panose="020F0502020204030204" pitchFamily="34" charset="0"/>
                        </a:rPr>
                        <a:t>Creative </a:t>
                      </a:r>
                      <a:r>
                        <a:rPr lang="en-US" sz="1800" b="1" kern="1200" dirty="0" err="1" smtClean="0">
                          <a:solidFill>
                            <a:schemeClr val="tx1"/>
                          </a:solidFill>
                          <a:effectLst/>
                          <a:latin typeface="Calibri" panose="020F0502020204030204" pitchFamily="34" charset="0"/>
                          <a:ea typeface="+mn-ea"/>
                          <a:cs typeface="Calibri" panose="020F0502020204030204" pitchFamily="34" charset="0"/>
                        </a:rPr>
                        <a:t>i</a:t>
                      </a:r>
                      <a:r>
                        <a:rPr lang="en-US" sz="1800" b="1" kern="1200" dirty="0" smtClean="0">
                          <a:solidFill>
                            <a:schemeClr val="tx1"/>
                          </a:solidFill>
                          <a:effectLst/>
                          <a:latin typeface="Calibri" panose="020F0502020204030204" pitchFamily="34" charset="0"/>
                          <a:ea typeface="+mn-ea"/>
                          <a:cs typeface="Calibri" panose="020F0502020204030204" pitchFamily="34" charset="0"/>
                        </a:rPr>
                        <a:t>-Media (Cambridge National) </a:t>
                      </a:r>
                      <a:endParaRPr lang="en-GB" sz="1800" kern="1200" dirty="0" smtClean="0">
                        <a:solidFill>
                          <a:schemeClr val="tx1"/>
                        </a:solidFill>
                        <a:effectLst/>
                        <a:latin typeface="Calibri" panose="020F0502020204030204" pitchFamily="34" charset="0"/>
                        <a:ea typeface="+mn-ea"/>
                        <a:cs typeface="Calibri" panose="020F0502020204030204" pitchFamily="34" charset="0"/>
                      </a:endParaRPr>
                    </a:p>
                    <a:p>
                      <a:r>
                        <a:rPr lang="en-US" sz="1800" b="1" kern="1200" dirty="0" smtClean="0">
                          <a:solidFill>
                            <a:schemeClr val="tx1"/>
                          </a:solidFill>
                          <a:effectLst/>
                          <a:latin typeface="Calibri" panose="020F0502020204030204" pitchFamily="34" charset="0"/>
                          <a:ea typeface="+mn-ea"/>
                          <a:cs typeface="Calibri" panose="020F0502020204030204" pitchFamily="34" charset="0"/>
                        </a:rPr>
                        <a:t>Design Technology (RM) *</a:t>
                      </a:r>
                      <a:endParaRPr lang="en-GB" sz="1800" kern="1200" dirty="0" smtClean="0">
                        <a:solidFill>
                          <a:schemeClr val="tx1"/>
                        </a:solidFill>
                        <a:effectLst/>
                        <a:latin typeface="Calibri" panose="020F0502020204030204" pitchFamily="34" charset="0"/>
                        <a:ea typeface="+mn-ea"/>
                        <a:cs typeface="Calibri" panose="020F0502020204030204" pitchFamily="34" charset="0"/>
                      </a:endParaRPr>
                    </a:p>
                    <a:p>
                      <a:r>
                        <a:rPr lang="en-US" sz="1800" b="1" kern="1200" dirty="0" smtClean="0">
                          <a:solidFill>
                            <a:schemeClr val="tx1"/>
                          </a:solidFill>
                          <a:effectLst/>
                          <a:latin typeface="Calibri" panose="020F0502020204030204" pitchFamily="34" charset="0"/>
                          <a:ea typeface="+mn-ea"/>
                          <a:cs typeface="Calibri" panose="020F0502020204030204" pitchFamily="34" charset="0"/>
                        </a:rPr>
                        <a:t>Design Technology (Textiles) *</a:t>
                      </a:r>
                      <a:endParaRPr lang="en-GB" sz="1800" kern="1200" dirty="0" smtClean="0">
                        <a:solidFill>
                          <a:schemeClr val="tx1"/>
                        </a:solidFill>
                        <a:effectLst/>
                        <a:latin typeface="Calibri" panose="020F0502020204030204" pitchFamily="34" charset="0"/>
                        <a:ea typeface="+mn-ea"/>
                        <a:cs typeface="Calibri" panose="020F0502020204030204" pitchFamily="34" charset="0"/>
                      </a:endParaRPr>
                    </a:p>
                    <a:p>
                      <a:r>
                        <a:rPr lang="en-US" sz="1800" b="1" kern="1200" dirty="0" smtClean="0">
                          <a:solidFill>
                            <a:schemeClr val="tx1"/>
                          </a:solidFill>
                          <a:effectLst/>
                          <a:latin typeface="Calibri" panose="020F0502020204030204" pitchFamily="34" charset="0"/>
                          <a:ea typeface="+mn-ea"/>
                          <a:cs typeface="Calibri" panose="020F0502020204030204" pitchFamily="34" charset="0"/>
                        </a:rPr>
                        <a:t>Economics</a:t>
                      </a:r>
                      <a:endParaRPr lang="en-GB" sz="1800" kern="1200" dirty="0" smtClean="0">
                        <a:solidFill>
                          <a:schemeClr val="tx1"/>
                        </a:solidFill>
                        <a:effectLst/>
                        <a:latin typeface="Calibri" panose="020F0502020204030204" pitchFamily="34" charset="0"/>
                        <a:ea typeface="+mn-ea"/>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3074001"/>
                  </a:ext>
                </a:extLst>
              </a:tr>
            </a:tbl>
          </a:graphicData>
        </a:graphic>
      </p:graphicFrame>
      <p:sp>
        <p:nvSpPr>
          <p:cNvPr id="2" name="Rectangle 1"/>
          <p:cNvSpPr/>
          <p:nvPr/>
        </p:nvSpPr>
        <p:spPr>
          <a:xfrm>
            <a:off x="4932040" y="3003917"/>
            <a:ext cx="3888432" cy="2585323"/>
          </a:xfrm>
          <a:prstGeom prst="rect">
            <a:avLst/>
          </a:prstGeom>
        </p:spPr>
        <p:txBody>
          <a:bodyPr wrap="square">
            <a:spAutoFit/>
          </a:bodyPr>
          <a:lstStyle/>
          <a:p>
            <a:pPr>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Film Studies</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Food and Nutrition</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French</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Geography</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Health and Social Care (BTEC)</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History</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Music</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PE</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Spanish</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8325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wipe(left)">
                                      <p:cBhvr>
                                        <p:cTn id="7" dur="500"/>
                                        <p:tgtEl>
                                          <p:spTgt spid="61443">
                                            <p:txEl>
                                              <p:pRg st="0" end="0"/>
                                            </p:txEl>
                                          </p:spTgt>
                                        </p:tgtEl>
                                      </p:cBhvr>
                                    </p:animEffect>
                                  </p:childTnLst>
                                  <p:subTnLst>
                                    <p:animClr clrSpc="rgb" dir="cw">
                                      <p:cBhvr override="childStyle">
                                        <p:cTn dur="1" fill="hold" display="0" masterRel="nextClick" afterEffect="1"/>
                                        <p:tgtEl>
                                          <p:spTgt spid="61443">
                                            <p:txEl>
                                              <p:pRg st="0" end="0"/>
                                            </p:txEl>
                                          </p:spTgt>
                                        </p:tgtEl>
                                        <p:attrNameLst>
                                          <p:attrName>ppt_c</p:attrName>
                                        </p:attrNameLst>
                                      </p:cBhvr>
                                      <p:to>
                                        <a:srgbClr val="46466A"/>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692696"/>
            <a:ext cx="6192687" cy="1143000"/>
          </a:xfrm>
        </p:spPr>
        <p:txBody>
          <a:bodyPr/>
          <a:lstStyle/>
          <a:p>
            <a:pPr algn="l"/>
            <a:r>
              <a:rPr lang="en-GB" dirty="0"/>
              <a:t>Options </a:t>
            </a:r>
            <a:r>
              <a:rPr lang="en-GB" dirty="0" smtClean="0"/>
              <a:t>2024-26</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913174141"/>
              </p:ext>
            </p:extLst>
          </p:nvPr>
        </p:nvGraphicFramePr>
        <p:xfrm>
          <a:off x="539549" y="2492896"/>
          <a:ext cx="8136906" cy="2641473"/>
        </p:xfrm>
        <a:graphic>
          <a:graphicData uri="http://schemas.openxmlformats.org/drawingml/2006/table">
            <a:tbl>
              <a:tblPr firstRow="1" firstCol="1" bandRow="1"/>
              <a:tblGrid>
                <a:gridCol w="2232251">
                  <a:extLst>
                    <a:ext uri="{9D8B030D-6E8A-4147-A177-3AD203B41FA5}">
                      <a16:colId xmlns:a16="http://schemas.microsoft.com/office/drawing/2014/main" val="822981776"/>
                    </a:ext>
                  </a:extLst>
                </a:gridCol>
                <a:gridCol w="2088232">
                  <a:extLst>
                    <a:ext uri="{9D8B030D-6E8A-4147-A177-3AD203B41FA5}">
                      <a16:colId xmlns:a16="http://schemas.microsoft.com/office/drawing/2014/main" val="757945526"/>
                    </a:ext>
                  </a:extLst>
                </a:gridCol>
                <a:gridCol w="1800200">
                  <a:extLst>
                    <a:ext uri="{9D8B030D-6E8A-4147-A177-3AD203B41FA5}">
                      <a16:colId xmlns:a16="http://schemas.microsoft.com/office/drawing/2014/main" val="236376904"/>
                    </a:ext>
                  </a:extLst>
                </a:gridCol>
                <a:gridCol w="2016223">
                  <a:extLst>
                    <a:ext uri="{9D8B030D-6E8A-4147-A177-3AD203B41FA5}">
                      <a16:colId xmlns:a16="http://schemas.microsoft.com/office/drawing/2014/main" val="1493427394"/>
                    </a:ext>
                  </a:extLst>
                </a:gridCol>
              </a:tblGrid>
              <a:tr h="247650">
                <a:tc>
                  <a:txBody>
                    <a:bodyPr/>
                    <a:lstStyle/>
                    <a:p>
                      <a:pPr algn="l">
                        <a:lnSpc>
                          <a:spcPct val="107000"/>
                        </a:lnSpc>
                        <a:spcAft>
                          <a:spcPts val="800"/>
                        </a:spcAft>
                      </a:pPr>
                      <a:r>
                        <a:rPr lang="en-GB" sz="18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OPTION 1</a:t>
                      </a:r>
                      <a:endParaRPr lang="en-GB" sz="1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800"/>
                        </a:spcAft>
                      </a:pPr>
                      <a:r>
                        <a:rPr lang="en-GB" sz="18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OPTION 2</a:t>
                      </a:r>
                      <a:endParaRPr lang="en-GB" sz="1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800"/>
                        </a:spcAft>
                      </a:pPr>
                      <a:r>
                        <a:rPr lang="en-GB" sz="18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OPTION 3</a:t>
                      </a:r>
                      <a:endParaRPr lang="en-GB" sz="1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800"/>
                        </a:spcAft>
                      </a:pPr>
                      <a:r>
                        <a:rPr lang="en-GB" sz="18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OPTION 4</a:t>
                      </a:r>
                      <a:endParaRPr lang="en-GB" sz="1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7428831"/>
                  </a:ext>
                </a:extLst>
              </a:tr>
              <a:tr h="282575">
                <a:tc>
                  <a: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Business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ASDAN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n-GB"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Art</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n-GB"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Art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7209261"/>
                  </a:ext>
                </a:extLst>
              </a:tr>
              <a:tr h="282575">
                <a:tc>
                  <a: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Creative </a:t>
                      </a:r>
                      <a:r>
                        <a:rPr lang="en-GB" sz="1800" dirty="0" err="1" smtClean="0">
                          <a:effectLst/>
                          <a:latin typeface="Calibri" panose="020F0502020204030204" pitchFamily="34" charset="0"/>
                          <a:ea typeface="Calibri" panose="020F0502020204030204" pitchFamily="34" charset="0"/>
                          <a:cs typeface="Times New Roman" panose="02020603050405020304" pitchFamily="18" charset="0"/>
                        </a:rPr>
                        <a:t>i</a:t>
                      </a:r>
                      <a:r>
                        <a:rPr lang="en-GB" sz="1800" dirty="0" smtClean="0">
                          <a:effectLst/>
                          <a:latin typeface="Calibri" panose="020F0502020204030204" pitchFamily="34" charset="0"/>
                          <a:ea typeface="Calibri" panose="020F0502020204030204" pitchFamily="34" charset="0"/>
                          <a:cs typeface="Times New Roman" panose="02020603050405020304" pitchFamily="18" charset="0"/>
                        </a:rPr>
                        <a:t>-Media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Computer Science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Business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n-GB"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DT RM *</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8625343"/>
                  </a:ext>
                </a:extLst>
              </a:tr>
              <a:tr h="282575">
                <a:tc>
                  <a:txBody>
                    <a:bodyPr/>
                    <a:lstStyle/>
                    <a:p>
                      <a:pPr>
                        <a:lnSpc>
                          <a:spcPct val="107000"/>
                        </a:lnSpc>
                        <a:spcAft>
                          <a:spcPts val="800"/>
                        </a:spcAft>
                      </a:pPr>
                      <a:r>
                        <a:rPr lang="en-GB" sz="1800" dirty="0" smtClean="0">
                          <a:effectLst/>
                          <a:latin typeface="Calibri" panose="020F0502020204030204" pitchFamily="34" charset="0"/>
                          <a:ea typeface="Calibri" panose="020F0502020204030204" pitchFamily="34" charset="0"/>
                          <a:cs typeface="Times New Roman" panose="02020603050405020304" pitchFamily="18" charset="0"/>
                        </a:rPr>
                        <a:t>Geography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Drama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n-GB"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DT RM *</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n-GB"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Economics</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1457919"/>
                  </a:ext>
                </a:extLst>
              </a:tr>
              <a:tr h="282575">
                <a:tc>
                  <a: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Health &amp; Social Care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Geography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n-GB"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DT</a:t>
                      </a:r>
                      <a:r>
                        <a:rPr lang="en-GB" sz="18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Textiles *</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n-GB"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Food</a:t>
                      </a:r>
                      <a:r>
                        <a:rPr lang="en-GB" sz="18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&amp; Nutrition</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7114725"/>
                  </a:ext>
                </a:extLst>
              </a:tr>
              <a:tr h="282575">
                <a:tc>
                  <a:txBody>
                    <a:bodyPr/>
                    <a:lstStyle/>
                    <a:p>
                      <a:pPr>
                        <a:lnSpc>
                          <a:spcPct val="107000"/>
                        </a:lnSpc>
                        <a:spcAft>
                          <a:spcPts val="800"/>
                        </a:spcAft>
                      </a:pPr>
                      <a:r>
                        <a:rPr lang="en-GB" sz="1800" dirty="0" smtClean="0">
                          <a:effectLst/>
                          <a:latin typeface="Calibri" panose="020F0502020204030204" pitchFamily="34" charset="0"/>
                          <a:ea typeface="Calibri" panose="020F0502020204030204" pitchFamily="34" charset="0"/>
                          <a:cs typeface="Times New Roman" panose="02020603050405020304" pitchFamily="18" charset="0"/>
                        </a:rPr>
                        <a:t>Film</a:t>
                      </a:r>
                      <a:r>
                        <a:rPr lang="en-GB" sz="1800" baseline="0" dirty="0" smtClean="0">
                          <a:effectLst/>
                          <a:latin typeface="Calibri" panose="020F0502020204030204" pitchFamily="34" charset="0"/>
                          <a:ea typeface="Calibri" panose="020F0502020204030204" pitchFamily="34" charset="0"/>
                          <a:cs typeface="Times New Roman" panose="02020603050405020304" pitchFamily="18" charset="0"/>
                        </a:rPr>
                        <a:t> Studies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n-GB" sz="1800" dirty="0" smtClean="0">
                          <a:effectLst/>
                          <a:latin typeface="Calibri" panose="020F0502020204030204" pitchFamily="34" charset="0"/>
                          <a:ea typeface="Calibri" panose="020F0502020204030204" pitchFamily="34" charset="0"/>
                          <a:cs typeface="Times New Roman" panose="02020603050405020304" pitchFamily="18" charset="0"/>
                        </a:rPr>
                        <a:t>French</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n-GB" sz="1800" dirty="0" smtClean="0">
                          <a:effectLst/>
                          <a:latin typeface="Calibri" panose="020F0502020204030204" pitchFamily="34" charset="0"/>
                          <a:ea typeface="Calibri" panose="020F0502020204030204" pitchFamily="34" charset="0"/>
                          <a:cs typeface="Times New Roman" panose="02020603050405020304" pitchFamily="18" charset="0"/>
                        </a:rPr>
                        <a:t>French</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n-GB" sz="1800" dirty="0" smtClean="0">
                          <a:effectLst/>
                          <a:latin typeface="Calibri" panose="020F0502020204030204" pitchFamily="34" charset="0"/>
                          <a:ea typeface="Calibri" panose="020F0502020204030204" pitchFamily="34" charset="0"/>
                          <a:cs typeface="Times New Roman" panose="02020603050405020304" pitchFamily="18" charset="0"/>
                        </a:rPr>
                        <a:t>History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50120120"/>
                  </a:ext>
                </a:extLst>
              </a:tr>
              <a:tr h="282575">
                <a:tc>
                  <a:txBody>
                    <a:bodyPr/>
                    <a:lstStyle/>
                    <a:p>
                      <a:pPr>
                        <a:lnSpc>
                          <a:spcPct val="107000"/>
                        </a:lnSpc>
                        <a:spcAft>
                          <a:spcPts val="800"/>
                        </a:spcAft>
                      </a:pPr>
                      <a:r>
                        <a:rPr lang="en-GB" sz="1800" dirty="0" smtClean="0">
                          <a:effectLst/>
                          <a:latin typeface="Calibri" panose="020F0502020204030204" pitchFamily="34" charset="0"/>
                          <a:ea typeface="Calibri" panose="020F0502020204030204" pitchFamily="34" charset="0"/>
                          <a:cs typeface="Times New Roman" panose="02020603050405020304" pitchFamily="18" charset="0"/>
                        </a:rPr>
                        <a:t>PE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n-GB" sz="1800" dirty="0" smtClean="0">
                          <a:effectLst/>
                          <a:latin typeface="Calibri" panose="020F0502020204030204" pitchFamily="34" charset="0"/>
                          <a:ea typeface="Calibri" panose="020F0502020204030204" pitchFamily="34" charset="0"/>
                          <a:cs typeface="Times New Roman" panose="02020603050405020304" pitchFamily="18" charset="0"/>
                        </a:rPr>
                        <a:t>Spanish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n-GB" sz="1800" dirty="0" smtClean="0">
                          <a:effectLst/>
                          <a:latin typeface="Calibri" panose="020F0502020204030204" pitchFamily="34" charset="0"/>
                          <a:ea typeface="Calibri" panose="020F0502020204030204" pitchFamily="34" charset="0"/>
                          <a:cs typeface="Times New Roman" panose="02020603050405020304" pitchFamily="18" charset="0"/>
                        </a:rPr>
                        <a:t>History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n-GB" sz="1800" dirty="0" smtClean="0">
                          <a:effectLst/>
                          <a:latin typeface="Calibri" panose="020F0502020204030204" pitchFamily="34" charset="0"/>
                          <a:ea typeface="Calibri" panose="020F0502020204030204" pitchFamily="34" charset="0"/>
                          <a:cs typeface="Times New Roman" panose="02020603050405020304" pitchFamily="18" charset="0"/>
                        </a:rPr>
                        <a:t>PE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3939369"/>
                  </a:ext>
                </a:extLst>
              </a:tr>
              <a:tr h="290830">
                <a:tc>
                  <a:txBody>
                    <a:bodyPr/>
                    <a:lstStyle/>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n-GB" sz="1800" dirty="0" smtClean="0">
                          <a:effectLst/>
                          <a:latin typeface="Calibri" panose="020F0502020204030204" pitchFamily="34" charset="0"/>
                          <a:ea typeface="Calibri" panose="020F0502020204030204" pitchFamily="34" charset="0"/>
                          <a:cs typeface="Times New Roman" panose="02020603050405020304" pitchFamily="18" charset="0"/>
                        </a:rPr>
                        <a:t>Music</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9334913"/>
                  </a:ext>
                </a:extLst>
              </a:tr>
              <a:tr h="290830">
                <a:tc>
                  <a:txBody>
                    <a:bodyPr/>
                    <a:lstStyle/>
                    <a:p>
                      <a:pPr>
                        <a:lnSpc>
                          <a:spcPct val="107000"/>
                        </a:lnSpc>
                        <a:spcAft>
                          <a:spcPts val="800"/>
                        </a:spcAft>
                      </a:pPr>
                      <a:r>
                        <a:rPr lang="en-GB" sz="1800" b="1">
                          <a:effectLst/>
                          <a:latin typeface="Calibri" panose="020F0502020204030204" pitchFamily="34" charset="0"/>
                          <a:ea typeface="Calibri" panose="020F0502020204030204" pitchFamily="34" charset="0"/>
                          <a:cs typeface="Times New Roman" panose="02020603050405020304" pitchFamily="18" charset="0"/>
                        </a:rPr>
                        <a:t>RE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n-GB" sz="1800" b="1">
                          <a:effectLst/>
                          <a:latin typeface="Calibri" panose="020F0502020204030204" pitchFamily="34" charset="0"/>
                          <a:ea typeface="Calibri" panose="020F0502020204030204" pitchFamily="34" charset="0"/>
                          <a:cs typeface="Times New Roman" panose="02020603050405020304" pitchFamily="18" charset="0"/>
                        </a:rPr>
                        <a:t>RE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n-GB" sz="1800" b="1">
                          <a:effectLst/>
                          <a:latin typeface="Calibri" panose="020F0502020204030204" pitchFamily="34" charset="0"/>
                          <a:ea typeface="Calibri" panose="020F0502020204030204" pitchFamily="34" charset="0"/>
                          <a:cs typeface="Times New Roman" panose="02020603050405020304" pitchFamily="18" charset="0"/>
                        </a:rPr>
                        <a:t>RE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RE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0455954"/>
                  </a:ext>
                </a:extLst>
              </a:tr>
            </a:tbl>
          </a:graphicData>
        </a:graphic>
      </p:graphicFrame>
    </p:spTree>
    <p:extLst>
      <p:ext uri="{BB962C8B-B14F-4D97-AF65-F5344CB8AC3E}">
        <p14:creationId xmlns:p14="http://schemas.microsoft.com/office/powerpoint/2010/main" val="1890829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691680" y="836712"/>
            <a:ext cx="6377940" cy="1293028"/>
          </a:xfrm>
        </p:spPr>
        <p:txBody>
          <a:bodyPr/>
          <a:lstStyle/>
          <a:p>
            <a:pPr algn="l" eaLnBrk="1" hangingPunct="1"/>
            <a:r>
              <a:rPr lang="en-GB" dirty="0"/>
              <a:t>Important Dates </a:t>
            </a:r>
          </a:p>
        </p:txBody>
      </p:sp>
      <p:sp>
        <p:nvSpPr>
          <p:cNvPr id="2" name="TextBox 1"/>
          <p:cNvSpPr txBox="1"/>
          <p:nvPr/>
        </p:nvSpPr>
        <p:spPr>
          <a:xfrm>
            <a:off x="899592" y="2490569"/>
            <a:ext cx="7972054" cy="2954655"/>
          </a:xfrm>
          <a:prstGeom prst="rect">
            <a:avLst/>
          </a:prstGeom>
          <a:noFill/>
        </p:spPr>
        <p:txBody>
          <a:bodyPr wrap="none" rtlCol="0">
            <a:spAutoFit/>
          </a:bodyPr>
          <a:lstStyle/>
          <a:p>
            <a:pPr marL="342900" indent="-342900">
              <a:buFont typeface="Arial" panose="020B0604020202020204" pitchFamily="34" charset="0"/>
              <a:buChar char="•"/>
            </a:pPr>
            <a:r>
              <a:rPr lang="en-GB" sz="2400" dirty="0" smtClean="0">
                <a:solidFill>
                  <a:srgbClr val="92D050"/>
                </a:solidFill>
              </a:rPr>
              <a:t>Wednesday 14th </a:t>
            </a:r>
            <a:r>
              <a:rPr lang="en-GB" sz="2400" dirty="0">
                <a:solidFill>
                  <a:srgbClr val="92D050"/>
                </a:solidFill>
              </a:rPr>
              <a:t>February – Options </a:t>
            </a:r>
            <a:r>
              <a:rPr lang="en-GB" sz="2400" dirty="0" smtClean="0">
                <a:solidFill>
                  <a:srgbClr val="92D050"/>
                </a:solidFill>
              </a:rPr>
              <a:t>Evening</a:t>
            </a:r>
          </a:p>
          <a:p>
            <a:pPr marL="342900" indent="-342900">
              <a:buFont typeface="Arial" panose="020B0604020202020204" pitchFamily="34" charset="0"/>
              <a:buChar char="•"/>
            </a:pPr>
            <a:endParaRPr lang="en-GB" sz="2400" dirty="0" smtClean="0">
              <a:solidFill>
                <a:srgbClr val="92D050"/>
              </a:solidFill>
            </a:endParaRPr>
          </a:p>
          <a:p>
            <a:pPr marL="342900" indent="-342900">
              <a:buFont typeface="Arial" panose="020B0604020202020204" pitchFamily="34" charset="0"/>
              <a:buChar char="•"/>
            </a:pPr>
            <a:r>
              <a:rPr lang="en-GB" sz="2400" dirty="0" smtClean="0">
                <a:solidFill>
                  <a:srgbClr val="92D050"/>
                </a:solidFill>
              </a:rPr>
              <a:t>Friday 8th </a:t>
            </a:r>
            <a:r>
              <a:rPr lang="en-GB" sz="2400" dirty="0">
                <a:solidFill>
                  <a:srgbClr val="92D050"/>
                </a:solidFill>
              </a:rPr>
              <a:t>March – Annual </a:t>
            </a:r>
            <a:r>
              <a:rPr lang="en-GB" sz="2400" dirty="0" smtClean="0">
                <a:solidFill>
                  <a:srgbClr val="92D050"/>
                </a:solidFill>
              </a:rPr>
              <a:t>Reports</a:t>
            </a:r>
          </a:p>
          <a:p>
            <a:pPr marL="342900" indent="-342900">
              <a:buFont typeface="Arial" panose="020B0604020202020204" pitchFamily="34" charset="0"/>
              <a:buChar char="•"/>
            </a:pPr>
            <a:endParaRPr lang="en-GB" sz="2400" dirty="0" smtClean="0">
              <a:solidFill>
                <a:srgbClr val="92D050"/>
              </a:solidFill>
            </a:endParaRPr>
          </a:p>
          <a:p>
            <a:pPr marL="342900" indent="-342900">
              <a:buFont typeface="Arial" panose="020B0604020202020204" pitchFamily="34" charset="0"/>
              <a:buChar char="•"/>
            </a:pPr>
            <a:r>
              <a:rPr lang="en-GB" sz="2400" dirty="0">
                <a:solidFill>
                  <a:schemeClr val="accent2"/>
                </a:solidFill>
              </a:rPr>
              <a:t>Monday </a:t>
            </a:r>
            <a:r>
              <a:rPr lang="en-GB" sz="2400" dirty="0" smtClean="0">
                <a:solidFill>
                  <a:schemeClr val="accent2"/>
                </a:solidFill>
              </a:rPr>
              <a:t>18th </a:t>
            </a:r>
            <a:r>
              <a:rPr lang="en-GB" sz="2400" dirty="0">
                <a:solidFill>
                  <a:schemeClr val="accent2"/>
                </a:solidFill>
              </a:rPr>
              <a:t>March – Deadline for Options Form</a:t>
            </a:r>
          </a:p>
          <a:p>
            <a:endParaRPr lang="en-GB" sz="2400" dirty="0">
              <a:solidFill>
                <a:srgbClr val="92D050"/>
              </a:solidFill>
            </a:endParaRPr>
          </a:p>
          <a:p>
            <a:pPr marL="342900" indent="-342900">
              <a:buFont typeface="Arial" panose="020B0604020202020204" pitchFamily="34" charset="0"/>
              <a:buChar char="•"/>
            </a:pPr>
            <a:endParaRPr lang="en-GB" sz="2400" dirty="0">
              <a:solidFill>
                <a:srgbClr val="92D050"/>
              </a:solidFill>
            </a:endParaRPr>
          </a:p>
          <a:p>
            <a:endParaRPr lang="en-GB" dirty="0">
              <a:solidFill>
                <a:srgbClr val="92D050"/>
              </a:solidFill>
            </a:endParaRPr>
          </a:p>
        </p:txBody>
      </p:sp>
    </p:spTree>
    <p:extLst>
      <p:ext uri="{BB962C8B-B14F-4D97-AF65-F5344CB8AC3E}">
        <p14:creationId xmlns:p14="http://schemas.microsoft.com/office/powerpoint/2010/main" val="2884606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763688" y="1052735"/>
            <a:ext cx="6785952" cy="1004665"/>
          </a:xfrm>
        </p:spPr>
        <p:txBody>
          <a:bodyPr/>
          <a:lstStyle/>
          <a:p>
            <a:pPr algn="l" eaLnBrk="1" hangingPunct="1"/>
            <a:r>
              <a:rPr lang="en-GB" dirty="0" smtClean="0"/>
              <a:t>Please remember </a:t>
            </a:r>
            <a:r>
              <a:rPr lang="en-GB" dirty="0"/>
              <a:t>…</a:t>
            </a:r>
          </a:p>
        </p:txBody>
      </p:sp>
      <p:sp>
        <p:nvSpPr>
          <p:cNvPr id="2" name="TextBox 1"/>
          <p:cNvSpPr txBox="1"/>
          <p:nvPr/>
        </p:nvSpPr>
        <p:spPr>
          <a:xfrm>
            <a:off x="683568" y="2852936"/>
            <a:ext cx="8136903" cy="2954655"/>
          </a:xfrm>
          <a:prstGeom prst="rect">
            <a:avLst/>
          </a:prstGeom>
          <a:noFill/>
        </p:spPr>
        <p:txBody>
          <a:bodyPr wrap="square" rtlCol="0">
            <a:spAutoFit/>
          </a:bodyPr>
          <a:lstStyle/>
          <a:p>
            <a:pPr marL="342900" indent="-342900">
              <a:buFont typeface="Arial" panose="020B0604020202020204" pitchFamily="34" charset="0"/>
              <a:buChar char="•"/>
            </a:pPr>
            <a:r>
              <a:rPr lang="en-GB" sz="2400" dirty="0"/>
              <a:t>We cannot guarantee that all courses will </a:t>
            </a:r>
            <a:r>
              <a:rPr lang="en-GB" sz="2400" dirty="0" smtClean="0"/>
              <a:t>run</a:t>
            </a:r>
            <a:r>
              <a:rPr lang="en-GB" sz="2400" dirty="0"/>
              <a:t>,</a:t>
            </a:r>
          </a:p>
          <a:p>
            <a:pPr marL="361950" indent="-361950"/>
            <a:r>
              <a:rPr lang="en-GB" sz="2400" dirty="0"/>
              <a:t>     they depend on numbers </a:t>
            </a:r>
            <a:r>
              <a:rPr lang="en-GB" sz="2400" dirty="0" smtClean="0"/>
              <a:t>of students wanting to take the subject and staffing;</a:t>
            </a:r>
          </a:p>
          <a:p>
            <a:endParaRPr lang="en-GB" sz="2400" dirty="0"/>
          </a:p>
          <a:p>
            <a:pPr marL="342900" indent="-342900">
              <a:buFont typeface="Arial" panose="020B0604020202020204" pitchFamily="34" charset="0"/>
              <a:buChar char="•"/>
            </a:pPr>
            <a:r>
              <a:rPr lang="en-GB" sz="2400" dirty="0"/>
              <a:t>To accommodate as many students as possible, subjects offered in multiple blocks may be switched</a:t>
            </a:r>
          </a:p>
          <a:p>
            <a:endParaRPr lang="en-GB" sz="2400" dirty="0"/>
          </a:p>
          <a:p>
            <a:endParaRPr lang="en-GB" dirty="0"/>
          </a:p>
        </p:txBody>
      </p:sp>
    </p:spTree>
    <p:extLst>
      <p:ext uri="{BB962C8B-B14F-4D97-AF65-F5344CB8AC3E}">
        <p14:creationId xmlns:p14="http://schemas.microsoft.com/office/powerpoint/2010/main" val="1760385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Vapor Trail</Template>
  <TotalTime>13688</TotalTime>
  <Words>2018</Words>
  <Application>Microsoft Office PowerPoint</Application>
  <PresentationFormat>On-screen Show (4:3)</PresentationFormat>
  <Paragraphs>180</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Century Gothic</vt:lpstr>
      <vt:lpstr>Mangal</vt:lpstr>
      <vt:lpstr>Times New Roman</vt:lpstr>
      <vt:lpstr>Wingdings</vt:lpstr>
      <vt:lpstr>Vapor Trail</vt:lpstr>
      <vt:lpstr> Year 9 Options Evening</vt:lpstr>
      <vt:lpstr> </vt:lpstr>
      <vt:lpstr> </vt:lpstr>
      <vt:lpstr>PowerPoint Presentation</vt:lpstr>
      <vt:lpstr>Choosing courses …</vt:lpstr>
      <vt:lpstr>The process</vt:lpstr>
      <vt:lpstr>Options 2024-26</vt:lpstr>
      <vt:lpstr>Important Dates </vt:lpstr>
      <vt:lpstr>Please remember …</vt:lpstr>
      <vt:lpstr>Support</vt:lpstr>
      <vt:lpstr> Year 9 Options Evening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9 Options Evening</dc:title>
  <dc:creator>smcburney</dc:creator>
  <cp:lastModifiedBy>Cheryl Schmidt</cp:lastModifiedBy>
  <cp:revision>110</cp:revision>
  <cp:lastPrinted>2015-01-28T14:51:35Z</cp:lastPrinted>
  <dcterms:created xsi:type="dcterms:W3CDTF">2013-02-24T17:55:30Z</dcterms:created>
  <dcterms:modified xsi:type="dcterms:W3CDTF">2024-02-09T09:08:32Z</dcterms:modified>
</cp:coreProperties>
</file>